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1" r:id="rId1"/>
  </p:sldMasterIdLst>
  <p:notesMasterIdLst>
    <p:notesMasterId r:id="rId22"/>
  </p:notesMasterIdLst>
  <p:sldIdLst>
    <p:sldId id="287" r:id="rId2"/>
    <p:sldId id="259" r:id="rId3"/>
    <p:sldId id="291" r:id="rId4"/>
    <p:sldId id="292" r:id="rId5"/>
    <p:sldId id="290" r:id="rId6"/>
    <p:sldId id="260" r:id="rId7"/>
    <p:sldId id="261" r:id="rId8"/>
    <p:sldId id="262" r:id="rId9"/>
    <p:sldId id="263" r:id="rId10"/>
    <p:sldId id="265" r:id="rId11"/>
    <p:sldId id="266" r:id="rId12"/>
    <p:sldId id="268" r:id="rId13"/>
    <p:sldId id="269" r:id="rId14"/>
    <p:sldId id="270" r:id="rId15"/>
    <p:sldId id="271" r:id="rId16"/>
    <p:sldId id="283" r:id="rId17"/>
    <p:sldId id="272" r:id="rId18"/>
    <p:sldId id="273" r:id="rId19"/>
    <p:sldId id="282" r:id="rId20"/>
    <p:sldId id="293" r:id="rId21"/>
  </p:sldIdLst>
  <p:sldSz cx="12192000" cy="6858000"/>
  <p:notesSz cx="12192000" cy="6858000"/>
  <p:embeddedFontLs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Century Gothic" panose="020B0502020202020204" pitchFamily="34" charset="0"/>
      <p:regular r:id="rId29"/>
      <p:bold r:id="rId30"/>
      <p:italic r:id="rId31"/>
      <p:boldItalic r:id="rId32"/>
    </p:embeddedFont>
    <p:embeddedFont>
      <p:font typeface="Maven Pro" panose="020B060402020202020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6109C3F-95E8-4FDD-934B-9A5F806CC95D}">
  <a:tblStyle styleId="{16109C3F-95E8-4FDD-934B-9A5F806CC9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592" y="64"/>
      </p:cViewPr>
      <p:guideLst>
        <p:guide orient="horz" pos="288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5283200" cy="3444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6905625" y="0"/>
            <a:ext cx="5283200" cy="3444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1219200" y="3300413"/>
            <a:ext cx="9753600" cy="2700337"/>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6513513"/>
            <a:ext cx="5283200" cy="3444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6905625" y="6513513"/>
            <a:ext cx="5283200" cy="3444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1e50f62d8_0_4: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51e50f62d8_0_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5015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51e50f62d8_0_86: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g251e50f62d8_0_8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51e50f62d8_0_70: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251e50f62d8_0_7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51e50f62d8_0_128: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251e50f62d8_0_128: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51e50f62d8_0_142: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g251e50f62d8_0_142: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51e50f62d8_0_171: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251e50f62d8_0_17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51e50f62d8_0_157: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8" name="Google Shape;378;g251e50f62d8_0_15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251e50f62d8_0_186: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3" name="Google Shape;393;g251e50f62d8_0_186: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51e50f62d8_0_229: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251e50f62d8_0_22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p11: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1" name="Google Shape;541;p11: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2665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1e50f62d8_0_4: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51e50f62d8_0_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27279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1e50f62d8_0_4: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51e50f62d8_0_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09749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1e50f62d8_0_4: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51e50f62d8_0_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823984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51e50f62d8_0_4: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4" name="Google Shape;204;g251e50f62d8_0_4: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20165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51e50f62d8_0_19: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251e50f62d8_0_1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7: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5" name="Google Shape;235;p7: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0:notes"/>
          <p:cNvSpPr txBox="1">
            <a:spLocks noGrp="1"/>
          </p:cNvSpPr>
          <p:nvPr>
            <p:ph type="body" idx="1"/>
          </p:nvPr>
        </p:nvSpPr>
        <p:spPr>
          <a:xfrm>
            <a:off x="1219200" y="3300413"/>
            <a:ext cx="9753600" cy="2700337"/>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10: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51e50f62d8_0_39:notes"/>
          <p:cNvSpPr txBox="1">
            <a:spLocks noGrp="1"/>
          </p:cNvSpPr>
          <p:nvPr>
            <p:ph type="body" idx="1"/>
          </p:nvPr>
        </p:nvSpPr>
        <p:spPr>
          <a:xfrm>
            <a:off x="1219200" y="3300413"/>
            <a:ext cx="9753600" cy="2700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9" name="Google Shape;269;g251e50f62d8_0_39:notes"/>
          <p:cNvSpPr>
            <a:spLocks noGrp="1" noRot="1" noChangeAspect="1"/>
          </p:cNvSpPr>
          <p:nvPr>
            <p:ph type="sldImg" idx="2"/>
          </p:nvPr>
        </p:nvSpPr>
        <p:spPr>
          <a:xfrm>
            <a:off x="4038600" y="857250"/>
            <a:ext cx="4114800" cy="23145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A89A6-FA99-D1B4-3B17-ADC2E0A6349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2A5270F-7F33-B2C9-4A62-199B0BC050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0176FA79-4AF0-E019-4C2C-44ED4F015A92}"/>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id="{DFB862F3-08B8-4DE1-FF09-96D29D63EF9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0D3BDD4-2CFE-4F9C-8AB7-A2C433D069AB}"/>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454082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7AF3B2-CEE8-B086-D9B6-0A8D9A8CFF55}"/>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BF80B28-693D-AF42-14BD-3028DC6C3C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92316E04-2488-27AC-B357-53BF6303099B}"/>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id="{8B4A962C-D360-BC05-FFC2-10726130E8C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A5DEC0B-3166-70BC-23EF-AE72CC34BF69}"/>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134416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B55116-DEA8-223B-1633-71B09A0DE21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5EAE4E2-5AB7-5778-493D-99E75448AE7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E5F90FE-9155-5F95-5586-A18B0E3DF56A}"/>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id="{015B47BE-B9DE-EED0-5ED1-276D9DBE1AB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7BD3EF3-4E1F-C551-3ADA-08C282464F91}"/>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225222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9122E-EB65-1F3A-7E73-1425A4767E8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8EE5D9E5-3F39-4B8B-F9D7-6ABE2659A8D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4F30AE5-9DD1-684E-CF8C-6AEEB2242ABD}"/>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id="{F345AAFE-3B7F-E866-38CB-51CE9462AA3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85F16D1-0072-75DC-D971-54FFDFF39711}"/>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0094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A75-C5AA-3D49-8591-45D33B51541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0DF063CA-5ADD-DB38-B0CF-DA7BDEACDA8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753A72A-46C3-25FB-AEF5-C37DA50BD1DB}"/>
              </a:ext>
            </a:extLst>
          </p:cNvPr>
          <p:cNvSpPr>
            <a:spLocks noGrp="1"/>
          </p:cNvSpPr>
          <p:nvPr>
            <p:ph type="dt" sz="half" idx="10"/>
          </p:nvPr>
        </p:nvSpPr>
        <p:spPr/>
        <p:txBody>
          <a:bodyPr/>
          <a:lstStyle/>
          <a:p>
            <a:endParaRPr lang="en-SG"/>
          </a:p>
        </p:txBody>
      </p:sp>
      <p:sp>
        <p:nvSpPr>
          <p:cNvPr id="5" name="Footer Placeholder 4">
            <a:extLst>
              <a:ext uri="{FF2B5EF4-FFF2-40B4-BE49-F238E27FC236}">
                <a16:creationId xmlns:a16="http://schemas.microsoft.com/office/drawing/2014/main" id="{B28023A3-2FC9-5486-9276-8902A353365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39C152A-BBE0-7C01-C354-DF27E7025CF8}"/>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689810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B67D6-17B3-C387-92C4-609196426232}"/>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801478A-98AA-FD4E-B3EE-C7BC744C81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FBF82796-9FED-2037-1D3A-F47CC992B27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455B45F5-DCBE-EB5F-492D-CCF6BAECE0C2}"/>
              </a:ext>
            </a:extLst>
          </p:cNvPr>
          <p:cNvSpPr>
            <a:spLocks noGrp="1"/>
          </p:cNvSpPr>
          <p:nvPr>
            <p:ph type="dt" sz="half" idx="10"/>
          </p:nvPr>
        </p:nvSpPr>
        <p:spPr/>
        <p:txBody>
          <a:bodyPr/>
          <a:lstStyle/>
          <a:p>
            <a:endParaRPr lang="en-SG"/>
          </a:p>
        </p:txBody>
      </p:sp>
      <p:sp>
        <p:nvSpPr>
          <p:cNvPr id="6" name="Footer Placeholder 5">
            <a:extLst>
              <a:ext uri="{FF2B5EF4-FFF2-40B4-BE49-F238E27FC236}">
                <a16:creationId xmlns:a16="http://schemas.microsoft.com/office/drawing/2014/main" id="{6537A858-577C-91E5-5677-8C2B50DE05F2}"/>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D050130-97CA-6776-9AA9-E912A96403BD}"/>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31441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95ED8-14A1-E437-5CE9-63FF5AC4305C}"/>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FD78BF55-FA4A-8889-3A78-0FDBE510E53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C65139-D6B4-0C09-4540-C1F7362E726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F2BBDA2C-CEF5-8647-4797-6948F5004F9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8B1E3A-F6B4-EFB1-3B91-9DEDD027FC5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394E6269-7099-8B39-ED84-189AA4B42861}"/>
              </a:ext>
            </a:extLst>
          </p:cNvPr>
          <p:cNvSpPr>
            <a:spLocks noGrp="1"/>
          </p:cNvSpPr>
          <p:nvPr>
            <p:ph type="dt" sz="half" idx="10"/>
          </p:nvPr>
        </p:nvSpPr>
        <p:spPr/>
        <p:txBody>
          <a:bodyPr/>
          <a:lstStyle/>
          <a:p>
            <a:endParaRPr lang="en-SG"/>
          </a:p>
        </p:txBody>
      </p:sp>
      <p:sp>
        <p:nvSpPr>
          <p:cNvPr id="8" name="Footer Placeholder 7">
            <a:extLst>
              <a:ext uri="{FF2B5EF4-FFF2-40B4-BE49-F238E27FC236}">
                <a16:creationId xmlns:a16="http://schemas.microsoft.com/office/drawing/2014/main" id="{6AA276EA-24C8-969C-D0DF-8F8683D71DC7}"/>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7B79A3BF-39F8-37AD-09A3-66881B0A70D6}"/>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539134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8EFAE-92C8-4C83-2BF1-72D28C4A9CAF}"/>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896FC8C6-82E0-BDE0-6F5E-CD289B5074A2}"/>
              </a:ext>
            </a:extLst>
          </p:cNvPr>
          <p:cNvSpPr>
            <a:spLocks noGrp="1"/>
          </p:cNvSpPr>
          <p:nvPr>
            <p:ph type="dt" sz="half" idx="10"/>
          </p:nvPr>
        </p:nvSpPr>
        <p:spPr/>
        <p:txBody>
          <a:bodyPr/>
          <a:lstStyle/>
          <a:p>
            <a:endParaRPr lang="en-SG"/>
          </a:p>
        </p:txBody>
      </p:sp>
      <p:sp>
        <p:nvSpPr>
          <p:cNvPr id="4" name="Footer Placeholder 3">
            <a:extLst>
              <a:ext uri="{FF2B5EF4-FFF2-40B4-BE49-F238E27FC236}">
                <a16:creationId xmlns:a16="http://schemas.microsoft.com/office/drawing/2014/main" id="{0824C8ED-C207-8D99-0375-388DB6FC7EC0}"/>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57011EB8-6F10-27A4-9430-C57FF7369C68}"/>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1823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503781-0088-000E-5BBE-C0623AECE13B}"/>
              </a:ext>
            </a:extLst>
          </p:cNvPr>
          <p:cNvSpPr>
            <a:spLocks noGrp="1"/>
          </p:cNvSpPr>
          <p:nvPr>
            <p:ph type="dt" sz="half" idx="10"/>
          </p:nvPr>
        </p:nvSpPr>
        <p:spPr/>
        <p:txBody>
          <a:bodyPr/>
          <a:lstStyle/>
          <a:p>
            <a:endParaRPr lang="en-SG"/>
          </a:p>
        </p:txBody>
      </p:sp>
      <p:sp>
        <p:nvSpPr>
          <p:cNvPr id="3" name="Footer Placeholder 2">
            <a:extLst>
              <a:ext uri="{FF2B5EF4-FFF2-40B4-BE49-F238E27FC236}">
                <a16:creationId xmlns:a16="http://schemas.microsoft.com/office/drawing/2014/main" id="{B17F5AC1-A2AB-A8ED-2988-C85D6355A4C4}"/>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46972A6E-2376-AA83-865A-71C2F1EEF29C}"/>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9916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2CACC-1E42-B627-4DC6-A81E688E2F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165D722C-2ABF-FF81-A63F-CCA51A7633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A6A1745-DA10-50F6-DDC5-DFA89120A9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2369F2-85AC-8AB5-AA26-F9ABA48E1A81}"/>
              </a:ext>
            </a:extLst>
          </p:cNvPr>
          <p:cNvSpPr>
            <a:spLocks noGrp="1"/>
          </p:cNvSpPr>
          <p:nvPr>
            <p:ph type="dt" sz="half" idx="10"/>
          </p:nvPr>
        </p:nvSpPr>
        <p:spPr/>
        <p:txBody>
          <a:bodyPr/>
          <a:lstStyle/>
          <a:p>
            <a:endParaRPr lang="en-SG"/>
          </a:p>
        </p:txBody>
      </p:sp>
      <p:sp>
        <p:nvSpPr>
          <p:cNvPr id="6" name="Footer Placeholder 5">
            <a:extLst>
              <a:ext uri="{FF2B5EF4-FFF2-40B4-BE49-F238E27FC236}">
                <a16:creationId xmlns:a16="http://schemas.microsoft.com/office/drawing/2014/main" id="{3B2010A3-616A-65B2-57AA-27265D7F2FB0}"/>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E77EBB23-C44D-99AA-1831-CA550C0A09AE}"/>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991304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1303E-0EDF-72EA-C8F6-863395EA76A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718DA88D-1740-FA95-CB3F-227EACDB1E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0C6179F7-4BFF-02D5-3B86-D11E509357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41A18A-407D-F0BE-F51B-D4F5892CD442}"/>
              </a:ext>
            </a:extLst>
          </p:cNvPr>
          <p:cNvSpPr>
            <a:spLocks noGrp="1"/>
          </p:cNvSpPr>
          <p:nvPr>
            <p:ph type="dt" sz="half" idx="10"/>
          </p:nvPr>
        </p:nvSpPr>
        <p:spPr/>
        <p:txBody>
          <a:bodyPr/>
          <a:lstStyle/>
          <a:p>
            <a:endParaRPr lang="en-SG"/>
          </a:p>
        </p:txBody>
      </p:sp>
      <p:sp>
        <p:nvSpPr>
          <p:cNvPr id="6" name="Footer Placeholder 5">
            <a:extLst>
              <a:ext uri="{FF2B5EF4-FFF2-40B4-BE49-F238E27FC236}">
                <a16:creationId xmlns:a16="http://schemas.microsoft.com/office/drawing/2014/main" id="{8307180A-AA0C-3272-EBA4-75080EE5AAE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68CFC45-DB66-A4ED-9A56-D40EF2690825}"/>
              </a:ext>
            </a:extLst>
          </p:cNvPr>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8472607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1B7C40-D260-484E-BED1-27AA90B3DA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B26E64D-E400-9079-91E5-ACE02E4068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FB6C818C-3AD7-9CF0-9BF0-FDD5B9B49E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SG"/>
          </a:p>
        </p:txBody>
      </p:sp>
      <p:sp>
        <p:nvSpPr>
          <p:cNvPr id="5" name="Footer Placeholder 4">
            <a:extLst>
              <a:ext uri="{FF2B5EF4-FFF2-40B4-BE49-F238E27FC236}">
                <a16:creationId xmlns:a16="http://schemas.microsoft.com/office/drawing/2014/main" id="{754160B2-465C-7856-7B70-234BB9EC92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6AFD3835-94DC-F441-61A3-C90EA2F5FF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113405012"/>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8.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0.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1.png"/><Relationship Id="rId7"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2.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youtu.be/55rQIYhElco" TargetMode="External"/><Relationship Id="rId3" Type="http://schemas.openxmlformats.org/officeDocument/2006/relationships/image" Target="../media/image5.png"/><Relationship Id="rId7" Type="http://schemas.openxmlformats.org/officeDocument/2006/relationships/image" Target="../media/image1.png"/><Relationship Id="rId12" Type="http://schemas.openxmlformats.org/officeDocument/2006/relationships/hyperlink" Target="https://drive.google.com/drive/folders/10JAY-TPHBolbMNu5-Q4YABRq76vVVMEJ?usp=sharing"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8.png"/><Relationship Id="rId11" Type="http://schemas.openxmlformats.org/officeDocument/2006/relationships/image" Target="../media/image30.jpg"/><Relationship Id="rId5" Type="http://schemas.openxmlformats.org/officeDocument/2006/relationships/image" Target="../media/image7.png"/><Relationship Id="rId10" Type="http://schemas.openxmlformats.org/officeDocument/2006/relationships/image" Target="../media/image4.png"/><Relationship Id="rId4" Type="http://schemas.openxmlformats.org/officeDocument/2006/relationships/image" Target="../media/image6.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pixabay.com/en/cute-cartoon-robot-funny-character-807306/"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31.png"/><Relationship Id="rId7"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4.png"/><Relationship Id="rId5" Type="http://schemas.openxmlformats.org/officeDocument/2006/relationships/image" Target="../media/image6.png"/><Relationship Id="rId10" Type="http://schemas.openxmlformats.org/officeDocument/2006/relationships/image" Target="../media/image3.png"/><Relationship Id="rId4" Type="http://schemas.openxmlformats.org/officeDocument/2006/relationships/image" Target="../media/image5.png"/><Relationship Id="rId9"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1.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hyperlink" Target="https://www.electronics-lab.com/mirobot-robot-arm-live-kickstarte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2.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3.jpe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4.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15.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6.jp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7.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Google Shape;208;p23"/>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09" name="Google Shape;209;p23"/>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0" name="Google Shape;210;p23"/>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1" name="Google Shape;211;p23"/>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2" name="Google Shape;212;p23"/>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3" name="Google Shape;213;p23"/>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4" name="Google Shape;214;p23"/>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5" name="Google Shape;215;p23"/>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 name="Google Shape;161;p20">
            <a:extLst>
              <a:ext uri="{FF2B5EF4-FFF2-40B4-BE49-F238E27FC236}">
                <a16:creationId xmlns:a16="http://schemas.microsoft.com/office/drawing/2014/main" id="{978FECF6-13F8-E9B6-97FC-D91135BA813A}"/>
              </a:ext>
            </a:extLst>
          </p:cNvPr>
          <p:cNvSpPr txBox="1"/>
          <p:nvPr/>
        </p:nvSpPr>
        <p:spPr>
          <a:xfrm>
            <a:off x="3943348" y="2915283"/>
            <a:ext cx="4305300" cy="92333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i="0" u="none" strike="noStrike" cap="none" dirty="0">
                <a:ea typeface="Century Gothic"/>
                <a:cs typeface="Century Gothic"/>
                <a:sym typeface="Century Gothic"/>
              </a:rPr>
              <a:t>Course: </a:t>
            </a:r>
            <a:r>
              <a:rPr lang="en-US" sz="1800" b="1" dirty="0">
                <a:ea typeface="Century Gothic"/>
                <a:cs typeface="Century Gothic"/>
                <a:sym typeface="Century Gothic"/>
              </a:rPr>
              <a:t>Principal of Robotics</a:t>
            </a:r>
            <a:endParaRPr sz="1800" dirty="0">
              <a:ea typeface="Century Gothic"/>
              <a:cs typeface="Century Gothic"/>
              <a:sym typeface="Century Gothic"/>
            </a:endParaRPr>
          </a:p>
          <a:p>
            <a:pPr marL="0" marR="0" lvl="0" indent="0" algn="ctr" rtl="0">
              <a:spcBef>
                <a:spcPts val="0"/>
              </a:spcBef>
              <a:spcAft>
                <a:spcPts val="0"/>
              </a:spcAft>
              <a:buNone/>
            </a:pPr>
            <a:r>
              <a:rPr lang="en-US" sz="1800" b="1" dirty="0">
                <a:ea typeface="Century Gothic"/>
                <a:cs typeface="Century Gothic"/>
                <a:sym typeface="Century Gothic"/>
              </a:rPr>
              <a:t>Course code: </a:t>
            </a:r>
            <a:r>
              <a:rPr lang="en-US" sz="1800" dirty="0">
                <a:ea typeface="Century Gothic"/>
                <a:cs typeface="Century Gothic"/>
                <a:sym typeface="Century Gothic"/>
              </a:rPr>
              <a:t>CSE-426</a:t>
            </a:r>
            <a:endParaRPr dirty="0"/>
          </a:p>
          <a:p>
            <a:pPr marL="0" marR="0" lvl="0" indent="0" algn="ctr" rtl="0">
              <a:spcBef>
                <a:spcPts val="0"/>
              </a:spcBef>
              <a:spcAft>
                <a:spcPts val="0"/>
              </a:spcAft>
              <a:buNone/>
            </a:pPr>
            <a:r>
              <a:rPr lang="en-US" sz="1800" b="1" dirty="0">
                <a:ea typeface="Century Gothic"/>
                <a:cs typeface="Century Gothic"/>
                <a:sym typeface="Century Gothic"/>
              </a:rPr>
              <a:t>Faculty : Md </a:t>
            </a:r>
            <a:r>
              <a:rPr lang="en-US" sz="1800" b="1" dirty="0" err="1">
                <a:ea typeface="Century Gothic"/>
                <a:cs typeface="Century Gothic"/>
                <a:sym typeface="Century Gothic"/>
              </a:rPr>
              <a:t>Hafizul</a:t>
            </a:r>
            <a:r>
              <a:rPr lang="en-US" sz="1800" b="1" dirty="0">
                <a:ea typeface="Century Gothic"/>
                <a:cs typeface="Century Gothic"/>
                <a:sym typeface="Century Gothic"/>
              </a:rPr>
              <a:t> Imran</a:t>
            </a:r>
            <a:endParaRPr sz="1800" dirty="0">
              <a:ea typeface="Century Gothic"/>
              <a:cs typeface="Century Gothic"/>
              <a:sym typeface="Century Gothic"/>
            </a:endParaRPr>
          </a:p>
        </p:txBody>
      </p:sp>
      <p:sp>
        <p:nvSpPr>
          <p:cNvPr id="7" name="Google Shape;162;p20">
            <a:extLst>
              <a:ext uri="{FF2B5EF4-FFF2-40B4-BE49-F238E27FC236}">
                <a16:creationId xmlns:a16="http://schemas.microsoft.com/office/drawing/2014/main" id="{E525CE87-16F4-F787-9320-268F80E0D358}"/>
              </a:ext>
            </a:extLst>
          </p:cNvPr>
          <p:cNvSpPr txBox="1"/>
          <p:nvPr/>
        </p:nvSpPr>
        <p:spPr>
          <a:xfrm>
            <a:off x="3084299" y="4140200"/>
            <a:ext cx="6023400" cy="6465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600" b="1" dirty="0">
                <a:latin typeface="+mj-lt"/>
                <a:ea typeface="Century Gothic"/>
                <a:cs typeface="Century Gothic"/>
                <a:sym typeface="Century Gothic"/>
              </a:rPr>
              <a:t>Tittle: Line Following Robot</a:t>
            </a:r>
            <a:endParaRPr b="1" dirty="0">
              <a:latin typeface="+mj-lt"/>
            </a:endParaRPr>
          </a:p>
        </p:txBody>
      </p:sp>
      <p:pic>
        <p:nvPicPr>
          <p:cNvPr id="8" name="Picture 7">
            <a:extLst>
              <a:ext uri="{FF2B5EF4-FFF2-40B4-BE49-F238E27FC236}">
                <a16:creationId xmlns:a16="http://schemas.microsoft.com/office/drawing/2014/main" id="{70BEC532-585A-C116-A555-5DFD36FEE7F4}"/>
              </a:ext>
            </a:extLst>
          </p:cNvPr>
          <p:cNvPicPr>
            <a:picLocks noChangeAspect="1"/>
          </p:cNvPicPr>
          <p:nvPr/>
        </p:nvPicPr>
        <p:blipFill>
          <a:blip r:embed="rId11"/>
          <a:stretch>
            <a:fillRect/>
          </a:stretch>
        </p:blipFill>
        <p:spPr>
          <a:xfrm>
            <a:off x="3780908" y="1386698"/>
            <a:ext cx="4630181" cy="1226998"/>
          </a:xfrm>
          <a:prstGeom prst="rect">
            <a:avLst/>
          </a:prstGeom>
        </p:spPr>
      </p:pic>
    </p:spTree>
    <p:extLst>
      <p:ext uri="{BB962C8B-B14F-4D97-AF65-F5344CB8AC3E}">
        <p14:creationId xmlns:p14="http://schemas.microsoft.com/office/powerpoint/2010/main" val="3298632174"/>
      </p:ext>
    </p:extLst>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9"/>
          <p:cNvSpPr/>
          <p:nvPr/>
        </p:nvSpPr>
        <p:spPr>
          <a:xfrm>
            <a:off x="-8878" y="832950"/>
            <a:ext cx="8746853"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latin typeface="+mj-lt"/>
                <a:ea typeface="Century Gothic"/>
                <a:cs typeface="Century Gothic"/>
                <a:sym typeface="Century Gothic"/>
              </a:rPr>
              <a:t>Gear Motor</a:t>
            </a:r>
            <a:endParaRPr sz="2400" dirty="0">
              <a:latin typeface="+mj-lt"/>
            </a:endParaRPr>
          </a:p>
        </p:txBody>
      </p:sp>
      <p:sp>
        <p:nvSpPr>
          <p:cNvPr id="302" name="Google Shape;302;p29"/>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3" name="Google Shape;303;p29"/>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4" name="Google Shape;304;p29"/>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5" name="Google Shape;305;p29"/>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6" name="Google Shape;306;p29"/>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7" name="Google Shape;307;p29"/>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8" name="Google Shape;308;p29"/>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09" name="Google Shape;309;p29"/>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0" name="Google Shape;310;p29"/>
          <p:cNvSpPr txBox="1"/>
          <p:nvPr/>
        </p:nvSpPr>
        <p:spPr>
          <a:xfrm>
            <a:off x="568675" y="1490023"/>
            <a:ext cx="8169300" cy="387795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dirty="0">
                <a:ea typeface="Roboto"/>
                <a:cs typeface="Roboto"/>
                <a:sym typeface="Roboto"/>
              </a:rPr>
              <a:t>A gear motor is a motor designed with an integrated gearbox. Gear motors function as torque multipliers and speed reducers thus requiring less power to move a given load. The design of the gearbox structure, type of gears, lubrication and type of coupling affects its performance.</a:t>
            </a:r>
            <a:endParaRPr sz="2000" dirty="0">
              <a:ea typeface="Roboto"/>
              <a:cs typeface="Roboto"/>
              <a:sym typeface="Roboto"/>
            </a:endParaRPr>
          </a:p>
          <a:p>
            <a:pPr marL="0" lvl="0" indent="0" algn="just" rtl="0">
              <a:spcBef>
                <a:spcPts val="0"/>
              </a:spcBef>
              <a:spcAft>
                <a:spcPts val="0"/>
              </a:spcAft>
              <a:buClr>
                <a:schemeClr val="dk1"/>
              </a:buClr>
              <a:buFont typeface="Arial"/>
              <a:buNone/>
            </a:pPr>
            <a:r>
              <a:rPr lang="en-US" sz="2000" dirty="0">
                <a:ea typeface="Roboto"/>
                <a:cs typeface="Roboto"/>
                <a:sym typeface="Roboto"/>
              </a:rPr>
              <a:t>The gear motor structure regulates whether the gear motor is suitable for light, medium or heavy loads and short or long operating periods. Depending on the internal gear structure and the reduction stages, the gear motor varies the speed on the output shaft. The reduction ratio is the ratio between the input speed and the output speed; therefore, it is one of the most important characteristic values of the gearbox. The power and load capacity of a gearbox depends on the maximum torque it is capable of transmitting and it is measured in the physical unit Newton meter [Nm].</a:t>
            </a:r>
            <a:endParaRPr sz="2000" dirty="0"/>
          </a:p>
        </p:txBody>
      </p:sp>
      <p:pic>
        <p:nvPicPr>
          <p:cNvPr id="311" name="Google Shape;311;p29"/>
          <p:cNvPicPr preferRelativeResize="0"/>
          <p:nvPr/>
        </p:nvPicPr>
        <p:blipFill>
          <a:blip r:embed="rId11">
            <a:alphaModFix/>
          </a:blip>
          <a:stretch>
            <a:fillRect/>
          </a:stretch>
        </p:blipFill>
        <p:spPr>
          <a:xfrm>
            <a:off x="8737986" y="1709024"/>
            <a:ext cx="3219065" cy="321908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0"/>
          <p:cNvSpPr/>
          <p:nvPr/>
        </p:nvSpPr>
        <p:spPr>
          <a:xfrm>
            <a:off x="0" y="1947714"/>
            <a:ext cx="7793978"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latin typeface="+mj-lt"/>
                <a:ea typeface="Calibri"/>
                <a:cs typeface="Calibri"/>
                <a:sym typeface="Calibri"/>
              </a:rPr>
              <a:t>Motor Driver L298N</a:t>
            </a:r>
            <a:endParaRPr sz="3600" b="1" dirty="0">
              <a:latin typeface="+mj-lt"/>
              <a:ea typeface="Calibri"/>
              <a:cs typeface="Calibri"/>
              <a:sym typeface="Calibri"/>
            </a:endParaRPr>
          </a:p>
          <a:p>
            <a:pPr marL="0" marR="0" lvl="0" indent="0" algn="ctr" rtl="0">
              <a:spcBef>
                <a:spcPts val="0"/>
              </a:spcBef>
              <a:spcAft>
                <a:spcPts val="0"/>
              </a:spcAft>
              <a:buNone/>
            </a:pPr>
            <a:endParaRPr sz="3200" b="1" dirty="0">
              <a:latin typeface="+mj-lt"/>
              <a:ea typeface="Century Gothic"/>
              <a:cs typeface="Century Gothic"/>
              <a:sym typeface="Century Gothic"/>
            </a:endParaRPr>
          </a:p>
        </p:txBody>
      </p:sp>
      <p:sp>
        <p:nvSpPr>
          <p:cNvPr id="317" name="Google Shape;317;p30"/>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8" name="Google Shape;318;p30"/>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19" name="Google Shape;319;p30"/>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0" name="Google Shape;320;p30"/>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1" name="Google Shape;321;p30"/>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2" name="Google Shape;322;p30"/>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3" name="Google Shape;323;p30"/>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4" name="Google Shape;324;p30"/>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25" name="Google Shape;325;p30"/>
          <p:cNvSpPr txBox="1"/>
          <p:nvPr/>
        </p:nvSpPr>
        <p:spPr>
          <a:xfrm>
            <a:off x="801814" y="2664494"/>
            <a:ext cx="6494532" cy="1723518"/>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dirty="0"/>
              <a:t>This L298N Motor Driver Module is a high power motor driver module for driving DC and Stepper Motors. This module consists of an L298 motor driver IC and a 78M05 5V regulator. L298N Module can control up to 4 DC motors, or 2 DC motors with directional and speed control.</a:t>
            </a:r>
            <a:endParaRPr sz="2000" dirty="0"/>
          </a:p>
        </p:txBody>
      </p:sp>
      <p:pic>
        <p:nvPicPr>
          <p:cNvPr id="326" name="Google Shape;326;p30"/>
          <p:cNvPicPr preferRelativeResize="0"/>
          <p:nvPr/>
        </p:nvPicPr>
        <p:blipFill>
          <a:blip r:embed="rId11">
            <a:alphaModFix/>
          </a:blip>
          <a:stretch>
            <a:fillRect/>
          </a:stretch>
        </p:blipFill>
        <p:spPr>
          <a:xfrm>
            <a:off x="7610765" y="2119318"/>
            <a:ext cx="4185825" cy="30472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32"/>
          <p:cNvSpPr/>
          <p:nvPr/>
        </p:nvSpPr>
        <p:spPr>
          <a:xfrm>
            <a:off x="-239004" y="479184"/>
            <a:ext cx="12192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400" b="1" dirty="0">
                <a:latin typeface="Maven Pro"/>
                <a:ea typeface="Maven Pro"/>
                <a:cs typeface="Maven Pro"/>
                <a:sym typeface="Maven Pro"/>
              </a:rPr>
              <a:t>Working Principle</a:t>
            </a:r>
            <a:endParaRPr sz="4000" b="1" dirty="0">
              <a:latin typeface="Calibri"/>
              <a:ea typeface="Calibri"/>
              <a:cs typeface="Calibri"/>
              <a:sym typeface="Calibri"/>
            </a:endParaRPr>
          </a:p>
          <a:p>
            <a:pPr marL="0" marR="0" lvl="0" indent="0" algn="ctr" rtl="0">
              <a:spcBef>
                <a:spcPts val="0"/>
              </a:spcBef>
              <a:spcAft>
                <a:spcPts val="0"/>
              </a:spcAft>
              <a:buNone/>
            </a:pPr>
            <a:endParaRPr sz="2800" b="1" dirty="0">
              <a:latin typeface="Century Gothic"/>
              <a:ea typeface="Century Gothic"/>
              <a:cs typeface="Century Gothic"/>
              <a:sym typeface="Century Gothic"/>
            </a:endParaRPr>
          </a:p>
        </p:txBody>
      </p:sp>
      <p:sp>
        <p:nvSpPr>
          <p:cNvPr id="338" name="Google Shape;338;p32"/>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39" name="Google Shape;339;p32"/>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0" name="Google Shape;340;p32"/>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1" name="Google Shape;341;p32"/>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2" name="Google Shape;342;p32"/>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3" name="Google Shape;343;p32"/>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4" name="Google Shape;344;p32"/>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5" name="Google Shape;345;p32"/>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46" name="Google Shape;346;p32"/>
          <p:cNvSpPr txBox="1"/>
          <p:nvPr/>
        </p:nvSpPr>
        <p:spPr>
          <a:xfrm>
            <a:off x="880747" y="1556700"/>
            <a:ext cx="4652787" cy="3016180"/>
          </a:xfrm>
          <a:prstGeom prst="rect">
            <a:avLst/>
          </a:prstGeom>
          <a:noFill/>
          <a:ln>
            <a:noFill/>
          </a:ln>
        </p:spPr>
        <p:txBody>
          <a:bodyPr spcFirstLastPara="1" wrap="square" lIns="91425" tIns="91425" rIns="91425" bIns="91425" anchor="t" anchorCtr="0">
            <a:spAutoFit/>
          </a:bodyPr>
          <a:lstStyle/>
          <a:p>
            <a:pPr lvl="0" algn="just" rtl="0">
              <a:lnSpc>
                <a:spcPct val="115000"/>
              </a:lnSpc>
              <a:spcBef>
                <a:spcPts val="0"/>
              </a:spcBef>
              <a:spcAft>
                <a:spcPts val="0"/>
              </a:spcAft>
              <a:buClr>
                <a:schemeClr val="lt1"/>
              </a:buClr>
              <a:buSzPts val="2900"/>
            </a:pPr>
            <a:r>
              <a:rPr lang="en-US" sz="2000" dirty="0">
                <a:ea typeface="Book Antiqua"/>
                <a:cs typeface="Book Antiqua"/>
                <a:sym typeface="Book Antiqua"/>
              </a:rPr>
              <a:t>The IR sensor detects the light emitted by the transmitter, if the receiver receives light, the wheel of that side will keep on moving, as soon as the receiver stops receiving the light (black color absorbs the light and thus no light is reflected so receiver cannot receive any light) the wheel of that side will stop.</a:t>
            </a:r>
            <a:endParaRPr lang="en-US" sz="2000" dirty="0"/>
          </a:p>
        </p:txBody>
      </p:sp>
      <p:pic>
        <p:nvPicPr>
          <p:cNvPr id="2" name="Picture 1">
            <a:extLst>
              <a:ext uri="{FF2B5EF4-FFF2-40B4-BE49-F238E27FC236}">
                <a16:creationId xmlns:a16="http://schemas.microsoft.com/office/drawing/2014/main" id="{4014AFA8-03EB-EE5B-8BF6-1C2D5968A295}"/>
              </a:ext>
            </a:extLst>
          </p:cNvPr>
          <p:cNvPicPr>
            <a:picLocks noChangeAspect="1"/>
          </p:cNvPicPr>
          <p:nvPr/>
        </p:nvPicPr>
        <p:blipFill>
          <a:blip r:embed="rId11"/>
          <a:stretch>
            <a:fillRect/>
          </a:stretch>
        </p:blipFill>
        <p:spPr>
          <a:xfrm>
            <a:off x="5603997" y="1405368"/>
            <a:ext cx="5804956" cy="2569547"/>
          </a:xfrm>
          <a:prstGeom prst="rect">
            <a:avLst/>
          </a:prstGeom>
        </p:spPr>
      </p:pic>
      <p:sp>
        <p:nvSpPr>
          <p:cNvPr id="3" name="Google Shape;346;p32">
            <a:extLst>
              <a:ext uri="{FF2B5EF4-FFF2-40B4-BE49-F238E27FC236}">
                <a16:creationId xmlns:a16="http://schemas.microsoft.com/office/drawing/2014/main" id="{7AB2A5AB-6CDA-751E-39EA-6B142C84ECDF}"/>
              </a:ext>
            </a:extLst>
          </p:cNvPr>
          <p:cNvSpPr txBox="1"/>
          <p:nvPr/>
        </p:nvSpPr>
        <p:spPr>
          <a:xfrm>
            <a:off x="876302" y="4338056"/>
            <a:ext cx="10532231" cy="1246465"/>
          </a:xfrm>
          <a:prstGeom prst="rect">
            <a:avLst/>
          </a:prstGeom>
          <a:noFill/>
          <a:ln>
            <a:noFill/>
          </a:ln>
        </p:spPr>
        <p:txBody>
          <a:bodyPr spcFirstLastPara="1" wrap="square" lIns="91425" tIns="91425" rIns="91425" bIns="91425" anchor="t" anchorCtr="0">
            <a:spAutoFit/>
          </a:bodyPr>
          <a:lstStyle/>
          <a:p>
            <a:pPr lvl="0" algn="just" rtl="0">
              <a:lnSpc>
                <a:spcPct val="115000"/>
              </a:lnSpc>
              <a:spcBef>
                <a:spcPts val="0"/>
              </a:spcBef>
              <a:spcAft>
                <a:spcPts val="0"/>
              </a:spcAft>
              <a:buClr>
                <a:schemeClr val="lt1"/>
              </a:buClr>
              <a:buSzPts val="2900"/>
            </a:pPr>
            <a:r>
              <a:rPr lang="en-US" sz="2000" dirty="0">
                <a:ea typeface="Book Antiqua"/>
                <a:cs typeface="Book Antiqua"/>
                <a:sym typeface="Book Antiqua"/>
              </a:rPr>
              <a:t>For turning ,the robot stops 1 motor and runs the second to make the turn possible.</a:t>
            </a:r>
            <a:r>
              <a:rPr lang="en-US" sz="2000" dirty="0">
                <a:ea typeface="Book Antiqua"/>
                <a:cs typeface="Book Antiqua"/>
                <a:sym typeface="Nunito"/>
              </a:rPr>
              <a:t> </a:t>
            </a:r>
            <a:r>
              <a:rPr lang="en-US" sz="2000" dirty="0">
                <a:ea typeface="Book Antiqua"/>
                <a:cs typeface="Book Antiqua"/>
                <a:sym typeface="Book Antiqua"/>
              </a:rPr>
              <a:t>If the robot has to turn right then the motor on right side will stop and left motor will Keep on running and thus allowing the robot to turn.</a:t>
            </a:r>
            <a:endParaRPr lang="en-US" sz="2000" dirty="0"/>
          </a:p>
        </p:txBody>
      </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33"/>
          <p:cNvSpPr/>
          <p:nvPr/>
        </p:nvSpPr>
        <p:spPr>
          <a:xfrm>
            <a:off x="-75354" y="1325374"/>
            <a:ext cx="12192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latin typeface="+mj-lt"/>
                <a:ea typeface="Maven Pro"/>
                <a:cs typeface="Maven Pro"/>
                <a:sym typeface="Maven Pro"/>
              </a:rPr>
              <a:t>Motor Logic</a:t>
            </a:r>
            <a:endParaRPr lang="en-US" sz="4400" b="1" dirty="0">
              <a:latin typeface="+mj-lt"/>
              <a:ea typeface="Calibri"/>
              <a:cs typeface="Calibri"/>
              <a:sym typeface="Calibri"/>
            </a:endParaRPr>
          </a:p>
        </p:txBody>
      </p:sp>
      <p:sp>
        <p:nvSpPr>
          <p:cNvPr id="352" name="Google Shape;352;p33"/>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3" name="Google Shape;353;p33"/>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4" name="Google Shape;354;p33"/>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5" name="Google Shape;355;p33"/>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6" name="Google Shape;356;p33"/>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7" name="Google Shape;357;p33"/>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8" name="Google Shape;358;p33"/>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59" name="Google Shape;359;p33"/>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aphicFrame>
        <p:nvGraphicFramePr>
          <p:cNvPr id="360" name="Google Shape;360;p33"/>
          <p:cNvGraphicFramePr/>
          <p:nvPr>
            <p:extLst>
              <p:ext uri="{D42A27DB-BD31-4B8C-83A1-F6EECF244321}">
                <p14:modId xmlns:p14="http://schemas.microsoft.com/office/powerpoint/2010/main" val="1823361617"/>
              </p:ext>
            </p:extLst>
          </p:nvPr>
        </p:nvGraphicFramePr>
        <p:xfrm>
          <a:off x="1115832" y="2112900"/>
          <a:ext cx="10287000" cy="3413550"/>
        </p:xfrm>
        <a:graphic>
          <a:graphicData uri="http://schemas.openxmlformats.org/drawingml/2006/table">
            <a:tbl>
              <a:tblPr>
                <a:noFill/>
                <a:tableStyleId>{16109C3F-95E8-4FDD-934B-9A5F806CC95D}</a:tableStyleId>
              </a:tblPr>
              <a:tblGrid>
                <a:gridCol w="1714500">
                  <a:extLst>
                    <a:ext uri="{9D8B030D-6E8A-4147-A177-3AD203B41FA5}">
                      <a16:colId xmlns:a16="http://schemas.microsoft.com/office/drawing/2014/main" val="20000"/>
                    </a:ext>
                  </a:extLst>
                </a:gridCol>
                <a:gridCol w="1714500">
                  <a:extLst>
                    <a:ext uri="{9D8B030D-6E8A-4147-A177-3AD203B41FA5}">
                      <a16:colId xmlns:a16="http://schemas.microsoft.com/office/drawing/2014/main" val="20001"/>
                    </a:ext>
                  </a:extLst>
                </a:gridCol>
                <a:gridCol w="1714500">
                  <a:extLst>
                    <a:ext uri="{9D8B030D-6E8A-4147-A177-3AD203B41FA5}">
                      <a16:colId xmlns:a16="http://schemas.microsoft.com/office/drawing/2014/main" val="20002"/>
                    </a:ext>
                  </a:extLst>
                </a:gridCol>
                <a:gridCol w="1714500">
                  <a:extLst>
                    <a:ext uri="{9D8B030D-6E8A-4147-A177-3AD203B41FA5}">
                      <a16:colId xmlns:a16="http://schemas.microsoft.com/office/drawing/2014/main" val="20003"/>
                    </a:ext>
                  </a:extLst>
                </a:gridCol>
                <a:gridCol w="1714500">
                  <a:extLst>
                    <a:ext uri="{9D8B030D-6E8A-4147-A177-3AD203B41FA5}">
                      <a16:colId xmlns:a16="http://schemas.microsoft.com/office/drawing/2014/main" val="20004"/>
                    </a:ext>
                  </a:extLst>
                </a:gridCol>
                <a:gridCol w="17145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r>
                        <a:rPr lang="en-US" sz="2000">
                          <a:solidFill>
                            <a:schemeClr val="tx1"/>
                          </a:solidFill>
                          <a:latin typeface="+mn-lt"/>
                        </a:rPr>
                        <a:t>Sensor</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000">
                          <a:solidFill>
                            <a:schemeClr val="tx1"/>
                          </a:solidFill>
                          <a:latin typeface="+mn-lt"/>
                        </a:rPr>
                        <a:t>Sensor</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000">
                          <a:solidFill>
                            <a:schemeClr val="tx1"/>
                          </a:solidFill>
                          <a:latin typeface="+mn-lt"/>
                        </a:rPr>
                        <a:t>Sensor</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000">
                          <a:solidFill>
                            <a:schemeClr val="tx1"/>
                          </a:solidFill>
                          <a:latin typeface="+mn-lt"/>
                        </a:rPr>
                        <a:t>Sensor</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000">
                          <a:solidFill>
                            <a:schemeClr val="tx1"/>
                          </a:solidFill>
                          <a:latin typeface="+mn-lt"/>
                        </a:rPr>
                        <a:t>Sensor</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Clr>
                          <a:schemeClr val="dk1"/>
                        </a:buClr>
                        <a:buSzPts val="1100"/>
                        <a:buFont typeface="Arial"/>
                        <a:buNone/>
                      </a:pPr>
                      <a:r>
                        <a:rPr lang="en-US" sz="2000">
                          <a:solidFill>
                            <a:schemeClr val="tx1"/>
                          </a:solidFill>
                          <a:latin typeface="+mn-lt"/>
                        </a:rPr>
                        <a:t>Motion</a:t>
                      </a:r>
                      <a:endParaRPr sz="2000">
                        <a:solidFill>
                          <a:schemeClr val="tx1"/>
                        </a:solidFill>
                        <a:latin typeface="+mn-l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0</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Forward</a:t>
                      </a:r>
                      <a:endParaRPr sz="2000">
                        <a:solidFill>
                          <a:schemeClr val="tx1"/>
                        </a:solidFill>
                        <a:latin typeface="+mn-lt"/>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0</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left</a:t>
                      </a:r>
                      <a:endParaRPr sz="2000">
                        <a:solidFill>
                          <a:schemeClr val="tx1"/>
                        </a:solidFill>
                        <a:latin typeface="+mn-lt"/>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US" sz="2000">
                          <a:solidFill>
                            <a:schemeClr val="tx1"/>
                          </a:solidFill>
                          <a:latin typeface="+mn-lt"/>
                        </a:rPr>
                        <a:t>0</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left-left</a:t>
                      </a:r>
                      <a:endParaRPr sz="2000">
                        <a:solidFill>
                          <a:schemeClr val="tx1"/>
                        </a:solidFill>
                        <a:latin typeface="+mn-lt"/>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dirty="0">
                          <a:solidFill>
                            <a:schemeClr val="tx1"/>
                          </a:solidFill>
                          <a:latin typeface="+mn-lt"/>
                        </a:rPr>
                        <a:t>1</a:t>
                      </a:r>
                      <a:endParaRPr sz="2000" dirty="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0</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right</a:t>
                      </a:r>
                      <a:endParaRPr sz="2000">
                        <a:solidFill>
                          <a:schemeClr val="tx1"/>
                        </a:solidFill>
                        <a:latin typeface="+mn-lt"/>
                      </a:endParaRPr>
                    </a:p>
                  </a:txBody>
                  <a:tcPr marL="91425" marR="91425" marT="91425" marB="91425"/>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0</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right-right</a:t>
                      </a:r>
                      <a:endParaRPr sz="2000">
                        <a:solidFill>
                          <a:schemeClr val="tx1"/>
                        </a:solidFill>
                        <a:latin typeface="+mn-lt"/>
                      </a:endParaRPr>
                    </a:p>
                  </a:txBody>
                  <a:tcPr marL="91425" marR="91425" marT="91425" marB="91425"/>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dirty="0">
                          <a:solidFill>
                            <a:schemeClr val="tx1"/>
                          </a:solidFill>
                          <a:latin typeface="+mn-lt"/>
                        </a:rPr>
                        <a:t>1</a:t>
                      </a:r>
                      <a:endParaRPr sz="2000" dirty="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a:solidFill>
                            <a:schemeClr val="tx1"/>
                          </a:solidFill>
                          <a:latin typeface="+mn-lt"/>
                        </a:rPr>
                        <a:t>1</a:t>
                      </a:r>
                      <a:endParaRPr sz="2000">
                        <a:solidFill>
                          <a:schemeClr val="tx1"/>
                        </a:solidFill>
                        <a:latin typeface="+mn-lt"/>
                      </a:endParaRPr>
                    </a:p>
                  </a:txBody>
                  <a:tcPr marL="91425" marR="91425" marT="91425" marB="91425"/>
                </a:tc>
                <a:tc>
                  <a:txBody>
                    <a:bodyPr/>
                    <a:lstStyle/>
                    <a:p>
                      <a:pPr marL="0" lvl="0" indent="0" algn="l" rtl="0">
                        <a:spcBef>
                          <a:spcPts val="0"/>
                        </a:spcBef>
                        <a:spcAft>
                          <a:spcPts val="0"/>
                        </a:spcAft>
                        <a:buNone/>
                      </a:pPr>
                      <a:r>
                        <a:rPr lang="en-US" sz="2000" dirty="0">
                          <a:solidFill>
                            <a:schemeClr val="tx1"/>
                          </a:solidFill>
                          <a:latin typeface="+mn-lt"/>
                        </a:rPr>
                        <a:t>out of track</a:t>
                      </a:r>
                      <a:endParaRPr sz="2000" dirty="0">
                        <a:solidFill>
                          <a:schemeClr val="tx1"/>
                        </a:solidFill>
                        <a:latin typeface="+mn-lt"/>
                      </a:endParaRPr>
                    </a:p>
                  </a:txBody>
                  <a:tcPr marL="91425" marR="91425" marT="91425" marB="91425"/>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375" name="Google Shape;375;p34"/>
          <p:cNvPicPr preferRelativeResize="0"/>
          <p:nvPr/>
        </p:nvPicPr>
        <p:blipFill>
          <a:blip r:embed="rId3">
            <a:alphaModFix/>
          </a:blip>
          <a:stretch>
            <a:fillRect/>
          </a:stretch>
        </p:blipFill>
        <p:spPr>
          <a:xfrm>
            <a:off x="2277109" y="550437"/>
            <a:ext cx="7332588" cy="5757125"/>
          </a:xfrm>
          <a:prstGeom prst="rect">
            <a:avLst/>
          </a:prstGeom>
          <a:noFill/>
          <a:ln>
            <a:noFill/>
          </a:ln>
        </p:spPr>
      </p:pic>
      <p:sp>
        <p:nvSpPr>
          <p:cNvPr id="365" name="Google Shape;365;p34"/>
          <p:cNvSpPr/>
          <p:nvPr/>
        </p:nvSpPr>
        <p:spPr>
          <a:xfrm>
            <a:off x="-152597" y="1026247"/>
            <a:ext cx="12192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latin typeface="+mj-lt"/>
                <a:ea typeface="Maven Pro"/>
                <a:cs typeface="Maven Pro"/>
                <a:sym typeface="Maven Pro"/>
              </a:rPr>
              <a:t>Chassis Design</a:t>
            </a:r>
            <a:endParaRPr sz="4000" b="1" dirty="0">
              <a:latin typeface="+mj-lt"/>
              <a:ea typeface="Calibri"/>
              <a:cs typeface="Calibri"/>
              <a:sym typeface="Calibri"/>
            </a:endParaRPr>
          </a:p>
        </p:txBody>
      </p:sp>
      <p:sp>
        <p:nvSpPr>
          <p:cNvPr id="366" name="Google Shape;366;p34"/>
          <p:cNvSpPr/>
          <p:nvPr/>
        </p:nvSpPr>
        <p:spPr>
          <a:xfrm>
            <a:off x="20289" y="76200"/>
            <a:ext cx="999900" cy="2036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7" name="Google Shape;367;p34"/>
          <p:cNvSpPr/>
          <p:nvPr/>
        </p:nvSpPr>
        <p:spPr>
          <a:xfrm>
            <a:off x="48256" y="3995752"/>
            <a:ext cx="188100" cy="564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8" name="Google Shape;368;p34"/>
          <p:cNvSpPr/>
          <p:nvPr/>
        </p:nvSpPr>
        <p:spPr>
          <a:xfrm>
            <a:off x="60543" y="4620599"/>
            <a:ext cx="204600" cy="2028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69" name="Google Shape;369;p34"/>
          <p:cNvSpPr/>
          <p:nvPr/>
        </p:nvSpPr>
        <p:spPr>
          <a:xfrm>
            <a:off x="216144" y="4939607"/>
            <a:ext cx="844500" cy="1709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0" name="Google Shape;370;p34"/>
          <p:cNvSpPr/>
          <p:nvPr/>
        </p:nvSpPr>
        <p:spPr>
          <a:xfrm>
            <a:off x="11566640" y="68021"/>
            <a:ext cx="459900" cy="540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1" name="Google Shape;371;p34"/>
          <p:cNvSpPr/>
          <p:nvPr/>
        </p:nvSpPr>
        <p:spPr>
          <a:xfrm>
            <a:off x="11703459" y="5669364"/>
            <a:ext cx="433500" cy="11124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2" name="Google Shape;372;p34"/>
          <p:cNvSpPr/>
          <p:nvPr/>
        </p:nvSpPr>
        <p:spPr>
          <a:xfrm>
            <a:off x="11789346" y="76200"/>
            <a:ext cx="327300" cy="14805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73" name="Google Shape;373;p34"/>
          <p:cNvSpPr/>
          <p:nvPr/>
        </p:nvSpPr>
        <p:spPr>
          <a:xfrm>
            <a:off x="11621662" y="5080427"/>
            <a:ext cx="335400" cy="170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90" name="Google Shape;390;p35"/>
          <p:cNvPicPr preferRelativeResize="0"/>
          <p:nvPr/>
        </p:nvPicPr>
        <p:blipFill>
          <a:blip r:embed="rId3">
            <a:alphaModFix/>
          </a:blip>
          <a:stretch>
            <a:fillRect/>
          </a:stretch>
        </p:blipFill>
        <p:spPr>
          <a:xfrm>
            <a:off x="1976737" y="950673"/>
            <a:ext cx="8238526" cy="5831058"/>
          </a:xfrm>
          <a:prstGeom prst="rect">
            <a:avLst/>
          </a:prstGeom>
          <a:noFill/>
          <a:ln>
            <a:noFill/>
          </a:ln>
        </p:spPr>
      </p:pic>
      <p:sp>
        <p:nvSpPr>
          <p:cNvPr id="380" name="Google Shape;380;p35"/>
          <p:cNvSpPr/>
          <p:nvPr/>
        </p:nvSpPr>
        <p:spPr>
          <a:xfrm>
            <a:off x="-75354" y="376695"/>
            <a:ext cx="12192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latin typeface="+mj-lt"/>
                <a:ea typeface="Maven Pro"/>
                <a:cs typeface="Maven Pro"/>
                <a:sym typeface="Maven Pro"/>
              </a:rPr>
              <a:t>Prototype Design(2d)</a:t>
            </a:r>
            <a:endParaRPr sz="4000" b="1" dirty="0">
              <a:latin typeface="+mj-lt"/>
              <a:ea typeface="Calibri"/>
              <a:cs typeface="Calibri"/>
              <a:sym typeface="Calibri"/>
            </a:endParaRPr>
          </a:p>
        </p:txBody>
      </p:sp>
      <p:sp>
        <p:nvSpPr>
          <p:cNvPr id="381" name="Google Shape;381;p35"/>
          <p:cNvSpPr/>
          <p:nvPr/>
        </p:nvSpPr>
        <p:spPr>
          <a:xfrm>
            <a:off x="20289" y="76200"/>
            <a:ext cx="999900" cy="20367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2" name="Google Shape;382;p35"/>
          <p:cNvSpPr/>
          <p:nvPr/>
        </p:nvSpPr>
        <p:spPr>
          <a:xfrm>
            <a:off x="48256" y="3995752"/>
            <a:ext cx="188100" cy="5643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3" name="Google Shape;383;p35"/>
          <p:cNvSpPr/>
          <p:nvPr/>
        </p:nvSpPr>
        <p:spPr>
          <a:xfrm>
            <a:off x="60543" y="4620599"/>
            <a:ext cx="204600" cy="20286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4" name="Google Shape;384;p35"/>
          <p:cNvSpPr/>
          <p:nvPr/>
        </p:nvSpPr>
        <p:spPr>
          <a:xfrm>
            <a:off x="216144" y="4939607"/>
            <a:ext cx="844500" cy="17097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5" name="Google Shape;385;p35"/>
          <p:cNvSpPr/>
          <p:nvPr/>
        </p:nvSpPr>
        <p:spPr>
          <a:xfrm>
            <a:off x="11566640" y="68021"/>
            <a:ext cx="459900" cy="5400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6" name="Google Shape;386;p35"/>
          <p:cNvSpPr/>
          <p:nvPr/>
        </p:nvSpPr>
        <p:spPr>
          <a:xfrm>
            <a:off x="11703459" y="5669364"/>
            <a:ext cx="433500" cy="11124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7" name="Google Shape;387;p35"/>
          <p:cNvSpPr/>
          <p:nvPr/>
        </p:nvSpPr>
        <p:spPr>
          <a:xfrm>
            <a:off x="11789346" y="76200"/>
            <a:ext cx="327300" cy="14805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88" name="Google Shape;388;p35"/>
          <p:cNvSpPr/>
          <p:nvPr/>
        </p:nvSpPr>
        <p:spPr>
          <a:xfrm>
            <a:off x="11621662" y="5080427"/>
            <a:ext cx="335400" cy="1701300"/>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220503-1296-8C80-21AC-5D0BDEC591C3}"/>
              </a:ext>
            </a:extLst>
          </p:cNvPr>
          <p:cNvPicPr>
            <a:picLocks noChangeAspect="1"/>
          </p:cNvPicPr>
          <p:nvPr/>
        </p:nvPicPr>
        <p:blipFill rotWithShape="1">
          <a:blip r:embed="rId2"/>
          <a:srcRect l="12522" r="14098"/>
          <a:stretch/>
        </p:blipFill>
        <p:spPr>
          <a:xfrm>
            <a:off x="1080283" y="1027906"/>
            <a:ext cx="10273517" cy="5708790"/>
          </a:xfrm>
          <a:prstGeom prst="rect">
            <a:avLst/>
          </a:prstGeom>
        </p:spPr>
      </p:pic>
      <p:sp>
        <p:nvSpPr>
          <p:cNvPr id="4" name="Google Shape;365;p34">
            <a:extLst>
              <a:ext uri="{FF2B5EF4-FFF2-40B4-BE49-F238E27FC236}">
                <a16:creationId xmlns:a16="http://schemas.microsoft.com/office/drawing/2014/main" id="{EDFB5B29-53FF-1529-1CFA-7E0D475D70E7}"/>
              </a:ext>
            </a:extLst>
          </p:cNvPr>
          <p:cNvSpPr/>
          <p:nvPr/>
        </p:nvSpPr>
        <p:spPr>
          <a:xfrm>
            <a:off x="0" y="367447"/>
            <a:ext cx="12192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SG" sz="3600" b="1" dirty="0">
                <a:latin typeface="+mj-lt"/>
                <a:ea typeface="Maven Pro"/>
                <a:cs typeface="Maven Pro"/>
                <a:sym typeface="Maven Pro"/>
              </a:rPr>
              <a:t>Circuit Diagram</a:t>
            </a:r>
            <a:endParaRPr sz="3200" b="1" dirty="0">
              <a:solidFill>
                <a:schemeClr val="lt1"/>
              </a:solidFill>
              <a:latin typeface="+mj-lt"/>
              <a:ea typeface="Century Gothic"/>
              <a:cs typeface="Century Gothic"/>
              <a:sym typeface="Century Gothic"/>
            </a:endParaRPr>
          </a:p>
        </p:txBody>
      </p:sp>
    </p:spTree>
    <p:extLst>
      <p:ext uri="{BB962C8B-B14F-4D97-AF65-F5344CB8AC3E}">
        <p14:creationId xmlns:p14="http://schemas.microsoft.com/office/powerpoint/2010/main" val="27847312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36"/>
          <p:cNvSpPr/>
          <p:nvPr/>
        </p:nvSpPr>
        <p:spPr>
          <a:xfrm>
            <a:off x="-8878" y="231458"/>
            <a:ext cx="12192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400" b="1">
                <a:solidFill>
                  <a:schemeClr val="lt1"/>
                </a:solidFill>
                <a:latin typeface="Maven Pro"/>
                <a:ea typeface="Maven Pro"/>
                <a:cs typeface="Maven Pro"/>
                <a:sym typeface="Maven Pro"/>
              </a:rPr>
              <a:t>Code</a:t>
            </a:r>
            <a:endParaRPr sz="4000" b="1">
              <a:solidFill>
                <a:schemeClr val="lt1"/>
              </a:solidFill>
              <a:latin typeface="Calibri"/>
              <a:ea typeface="Calibri"/>
              <a:cs typeface="Calibri"/>
              <a:sym typeface="Calibri"/>
            </a:endParaRPr>
          </a:p>
          <a:p>
            <a:pPr marL="0" marR="0" lvl="0" indent="0" algn="ctr" rtl="0">
              <a:spcBef>
                <a:spcPts val="0"/>
              </a:spcBef>
              <a:spcAft>
                <a:spcPts val="0"/>
              </a:spcAft>
              <a:buNone/>
            </a:pPr>
            <a:endParaRPr sz="2800" b="1">
              <a:solidFill>
                <a:schemeClr val="lt1"/>
              </a:solidFill>
              <a:latin typeface="Century Gothic"/>
              <a:ea typeface="Century Gothic"/>
              <a:cs typeface="Century Gothic"/>
              <a:sym typeface="Century Gothic"/>
            </a:endParaRPr>
          </a:p>
        </p:txBody>
      </p:sp>
      <p:sp>
        <p:nvSpPr>
          <p:cNvPr id="396" name="Google Shape;396;p36"/>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7" name="Google Shape;397;p36"/>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8" name="Google Shape;398;p36"/>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99" name="Google Shape;399;p36"/>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0" name="Google Shape;400;p36"/>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1" name="Google Shape;401;p36"/>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2" name="Google Shape;402;p36"/>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3" name="Google Shape;403;p36"/>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05" name="Google Shape;405;p36"/>
          <p:cNvSpPr txBox="1"/>
          <p:nvPr/>
        </p:nvSpPr>
        <p:spPr>
          <a:xfrm>
            <a:off x="4429000" y="1830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ED5FF905-3E48-0F2D-0D7D-D561C70F5793}"/>
              </a:ext>
            </a:extLst>
          </p:cNvPr>
          <p:cNvPicPr>
            <a:picLocks noChangeAspect="1"/>
          </p:cNvPicPr>
          <p:nvPr/>
        </p:nvPicPr>
        <p:blipFill>
          <a:blip r:embed="rId11"/>
          <a:stretch>
            <a:fillRect/>
          </a:stretch>
        </p:blipFill>
        <p:spPr>
          <a:xfrm>
            <a:off x="1115666" y="1706760"/>
            <a:ext cx="4949804" cy="3962604"/>
          </a:xfrm>
          <a:prstGeom prst="rect">
            <a:avLst/>
          </a:prstGeom>
        </p:spPr>
      </p:pic>
      <p:pic>
        <p:nvPicPr>
          <p:cNvPr id="13" name="Picture 12">
            <a:extLst>
              <a:ext uri="{FF2B5EF4-FFF2-40B4-BE49-F238E27FC236}">
                <a16:creationId xmlns:a16="http://schemas.microsoft.com/office/drawing/2014/main" id="{491188F3-63F9-5BA3-AC0B-35EF1901936F}"/>
              </a:ext>
            </a:extLst>
          </p:cNvPr>
          <p:cNvPicPr>
            <a:picLocks noChangeAspect="1"/>
          </p:cNvPicPr>
          <p:nvPr/>
        </p:nvPicPr>
        <p:blipFill>
          <a:blip r:embed="rId12"/>
          <a:stretch>
            <a:fillRect/>
          </a:stretch>
        </p:blipFill>
        <p:spPr>
          <a:xfrm>
            <a:off x="4850112" y="1706760"/>
            <a:ext cx="3568883" cy="3962604"/>
          </a:xfrm>
          <a:prstGeom prst="rect">
            <a:avLst/>
          </a:prstGeom>
        </p:spPr>
      </p:pic>
      <p:pic>
        <p:nvPicPr>
          <p:cNvPr id="15" name="Picture 14">
            <a:extLst>
              <a:ext uri="{FF2B5EF4-FFF2-40B4-BE49-F238E27FC236}">
                <a16:creationId xmlns:a16="http://schemas.microsoft.com/office/drawing/2014/main" id="{1969ADDD-C764-BA88-247C-31767B030B48}"/>
              </a:ext>
            </a:extLst>
          </p:cNvPr>
          <p:cNvPicPr>
            <a:picLocks noChangeAspect="1"/>
          </p:cNvPicPr>
          <p:nvPr/>
        </p:nvPicPr>
        <p:blipFill rotWithShape="1">
          <a:blip r:embed="rId13"/>
          <a:srcRect r="15982"/>
          <a:stretch/>
        </p:blipFill>
        <p:spPr>
          <a:xfrm>
            <a:off x="7497608" y="1720137"/>
            <a:ext cx="3944158" cy="3962567"/>
          </a:xfrm>
          <a:prstGeom prst="rect">
            <a:avLst/>
          </a:prstGeom>
        </p:spPr>
      </p:pic>
      <p:sp>
        <p:nvSpPr>
          <p:cNvPr id="2" name="Google Shape;365;p34">
            <a:extLst>
              <a:ext uri="{FF2B5EF4-FFF2-40B4-BE49-F238E27FC236}">
                <a16:creationId xmlns:a16="http://schemas.microsoft.com/office/drawing/2014/main" id="{FE89AD3C-7C6B-5F64-70BC-3DDF595F7854}"/>
              </a:ext>
            </a:extLst>
          </p:cNvPr>
          <p:cNvSpPr/>
          <p:nvPr/>
        </p:nvSpPr>
        <p:spPr>
          <a:xfrm>
            <a:off x="20289" y="889092"/>
            <a:ext cx="12192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SG" sz="3600" b="1" dirty="0">
                <a:latin typeface="+mj-lt"/>
                <a:ea typeface="Maven Pro"/>
                <a:cs typeface="Maven Pro"/>
                <a:sym typeface="Maven Pro"/>
              </a:rPr>
              <a:t>Coding</a:t>
            </a:r>
            <a:endParaRPr sz="2800" b="1" dirty="0">
              <a:solidFill>
                <a:schemeClr val="lt1"/>
              </a:solidFill>
              <a:latin typeface="+mj-lt"/>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37"/>
          <p:cNvSpPr/>
          <p:nvPr/>
        </p:nvSpPr>
        <p:spPr>
          <a:xfrm>
            <a:off x="-8878" y="231458"/>
            <a:ext cx="12192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400" b="1" dirty="0">
                <a:solidFill>
                  <a:schemeClr val="lt1"/>
                </a:solidFill>
                <a:latin typeface="Maven Pro"/>
                <a:ea typeface="Maven Pro"/>
                <a:cs typeface="Maven Pro"/>
                <a:sym typeface="Maven Pro"/>
              </a:rPr>
              <a:t>Code</a:t>
            </a:r>
            <a:endParaRPr sz="4000" b="1" dirty="0">
              <a:solidFill>
                <a:schemeClr val="lt1"/>
              </a:solidFill>
              <a:latin typeface="Calibri"/>
              <a:ea typeface="Calibri"/>
              <a:cs typeface="Calibri"/>
              <a:sym typeface="Calibri"/>
            </a:endParaRPr>
          </a:p>
          <a:p>
            <a:pPr marL="0" marR="0" lvl="0" indent="0" algn="ctr" rtl="0">
              <a:spcBef>
                <a:spcPts val="0"/>
              </a:spcBef>
              <a:spcAft>
                <a:spcPts val="0"/>
              </a:spcAft>
              <a:buNone/>
            </a:pPr>
            <a:endParaRPr sz="2800" b="1" dirty="0">
              <a:solidFill>
                <a:schemeClr val="lt1"/>
              </a:solidFill>
              <a:latin typeface="Century Gothic"/>
              <a:ea typeface="Century Gothic"/>
              <a:cs typeface="Century Gothic"/>
              <a:sym typeface="Century Gothic"/>
            </a:endParaRPr>
          </a:p>
        </p:txBody>
      </p:sp>
      <p:sp>
        <p:nvSpPr>
          <p:cNvPr id="411" name="Google Shape;411;p37"/>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2" name="Google Shape;412;p37"/>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3" name="Google Shape;413;p37"/>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4" name="Google Shape;414;p37"/>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5" name="Google Shape;415;p37"/>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6" name="Google Shape;416;p37"/>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7" name="Google Shape;417;p37"/>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18" name="Google Shape;418;p37"/>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0" name="Google Shape;420;p37"/>
          <p:cNvSpPr txBox="1"/>
          <p:nvPr/>
        </p:nvSpPr>
        <p:spPr>
          <a:xfrm>
            <a:off x="4429000" y="183080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76215613-C172-674D-1B0B-B91DA5F0DB28}"/>
              </a:ext>
            </a:extLst>
          </p:cNvPr>
          <p:cNvPicPr>
            <a:picLocks noChangeAspect="1"/>
          </p:cNvPicPr>
          <p:nvPr/>
        </p:nvPicPr>
        <p:blipFill rotWithShape="1">
          <a:blip r:embed="rId11"/>
          <a:srcRect r="4936"/>
          <a:stretch/>
        </p:blipFill>
        <p:spPr>
          <a:xfrm>
            <a:off x="579835" y="1094550"/>
            <a:ext cx="4700329" cy="4748711"/>
          </a:xfrm>
          <a:prstGeom prst="rect">
            <a:avLst/>
          </a:prstGeom>
        </p:spPr>
      </p:pic>
      <p:pic>
        <p:nvPicPr>
          <p:cNvPr id="7" name="Picture 6">
            <a:extLst>
              <a:ext uri="{FF2B5EF4-FFF2-40B4-BE49-F238E27FC236}">
                <a16:creationId xmlns:a16="http://schemas.microsoft.com/office/drawing/2014/main" id="{8DA02168-FBC3-6BEF-9692-6437FA9AEFD3}"/>
              </a:ext>
            </a:extLst>
          </p:cNvPr>
          <p:cNvPicPr>
            <a:picLocks noChangeAspect="1"/>
          </p:cNvPicPr>
          <p:nvPr/>
        </p:nvPicPr>
        <p:blipFill>
          <a:blip r:embed="rId12"/>
          <a:stretch>
            <a:fillRect/>
          </a:stretch>
        </p:blipFill>
        <p:spPr>
          <a:xfrm>
            <a:off x="5259979" y="1094550"/>
            <a:ext cx="2966395" cy="4748750"/>
          </a:xfrm>
          <a:prstGeom prst="rect">
            <a:avLst/>
          </a:prstGeom>
        </p:spPr>
      </p:pic>
      <p:pic>
        <p:nvPicPr>
          <p:cNvPr id="9" name="Picture 8">
            <a:extLst>
              <a:ext uri="{FF2B5EF4-FFF2-40B4-BE49-F238E27FC236}">
                <a16:creationId xmlns:a16="http://schemas.microsoft.com/office/drawing/2014/main" id="{A7320AD7-3C43-CFC4-F470-765A5318DF46}"/>
              </a:ext>
            </a:extLst>
          </p:cNvPr>
          <p:cNvPicPr>
            <a:picLocks noChangeAspect="1"/>
          </p:cNvPicPr>
          <p:nvPr/>
        </p:nvPicPr>
        <p:blipFill>
          <a:blip r:embed="rId13"/>
          <a:stretch>
            <a:fillRect/>
          </a:stretch>
        </p:blipFill>
        <p:spPr>
          <a:xfrm>
            <a:off x="8104583" y="1094512"/>
            <a:ext cx="3577533" cy="4748749"/>
          </a:xfrm>
          <a:prstGeom prst="rect">
            <a:avLst/>
          </a:prstGeom>
        </p:spPr>
      </p:pic>
      <p:sp>
        <p:nvSpPr>
          <p:cNvPr id="2" name="Google Shape;365;p34">
            <a:extLst>
              <a:ext uri="{FF2B5EF4-FFF2-40B4-BE49-F238E27FC236}">
                <a16:creationId xmlns:a16="http://schemas.microsoft.com/office/drawing/2014/main" id="{964928E2-5218-261C-DCC9-8E0090FEC3E0}"/>
              </a:ext>
            </a:extLst>
          </p:cNvPr>
          <p:cNvSpPr/>
          <p:nvPr/>
        </p:nvSpPr>
        <p:spPr>
          <a:xfrm>
            <a:off x="20289" y="403829"/>
            <a:ext cx="12192000"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SG" sz="3600" b="1" dirty="0">
                <a:latin typeface="+mj-lt"/>
                <a:ea typeface="Maven Pro"/>
                <a:cs typeface="Maven Pro"/>
                <a:sym typeface="Maven Pro"/>
              </a:rPr>
              <a:t>Coding (Contd.)</a:t>
            </a:r>
            <a:endParaRPr sz="2800" b="1" dirty="0">
              <a:solidFill>
                <a:schemeClr val="lt1"/>
              </a:solidFill>
              <a:latin typeface="+mj-lt"/>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542"/>
        <p:cNvGrpSpPr/>
        <p:nvPr/>
      </p:nvGrpSpPr>
      <p:grpSpPr>
        <a:xfrm>
          <a:off x="0" y="0"/>
          <a:ext cx="0" cy="0"/>
          <a:chOff x="0" y="0"/>
          <a:chExt cx="0" cy="0"/>
        </a:xfrm>
      </p:grpSpPr>
      <p:sp>
        <p:nvSpPr>
          <p:cNvPr id="552" name="Google Shape;552;p46"/>
          <p:cNvSpPr/>
          <p:nvPr/>
        </p:nvSpPr>
        <p:spPr>
          <a:xfrm>
            <a:off x="11566640" y="68021"/>
            <a:ext cx="459916" cy="539859"/>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3" name="Google Shape;553;p46"/>
          <p:cNvSpPr/>
          <p:nvPr/>
        </p:nvSpPr>
        <p:spPr>
          <a:xfrm>
            <a:off x="11703459" y="5669364"/>
            <a:ext cx="433523" cy="1112436"/>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4" name="Google Shape;554;p46"/>
          <p:cNvSpPr/>
          <p:nvPr/>
        </p:nvSpPr>
        <p:spPr>
          <a:xfrm>
            <a:off x="11789346" y="76200"/>
            <a:ext cx="327187" cy="1480522"/>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5" name="Google Shape;555;p46"/>
          <p:cNvSpPr/>
          <p:nvPr/>
        </p:nvSpPr>
        <p:spPr>
          <a:xfrm>
            <a:off x="11621662" y="5080427"/>
            <a:ext cx="335367" cy="170137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6" name="Google Shape;556;p46"/>
          <p:cNvSpPr/>
          <p:nvPr/>
        </p:nvSpPr>
        <p:spPr>
          <a:xfrm>
            <a:off x="22835" y="101860"/>
            <a:ext cx="999966" cy="203674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7" name="Google Shape;557;p46"/>
          <p:cNvSpPr/>
          <p:nvPr/>
        </p:nvSpPr>
        <p:spPr>
          <a:xfrm>
            <a:off x="277408" y="4292655"/>
            <a:ext cx="188133" cy="564398"/>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8" name="Google Shape;558;p46"/>
          <p:cNvSpPr/>
          <p:nvPr/>
        </p:nvSpPr>
        <p:spPr>
          <a:xfrm>
            <a:off x="63089" y="4646259"/>
            <a:ext cx="204492" cy="2028559"/>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9" name="Google Shape;559;p46"/>
          <p:cNvSpPr/>
          <p:nvPr/>
        </p:nvSpPr>
        <p:spPr>
          <a:xfrm>
            <a:off x="218690" y="4965267"/>
            <a:ext cx="844365" cy="1709553"/>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6" name="Picture 5">
            <a:extLst>
              <a:ext uri="{FF2B5EF4-FFF2-40B4-BE49-F238E27FC236}">
                <a16:creationId xmlns:a16="http://schemas.microsoft.com/office/drawing/2014/main" id="{0A25FC0D-A919-0C64-2F59-CE87795F5951}"/>
              </a:ext>
            </a:extLst>
          </p:cNvPr>
          <p:cNvPicPr>
            <a:picLocks noChangeAspect="1"/>
          </p:cNvPicPr>
          <p:nvPr/>
        </p:nvPicPr>
        <p:blipFill rotWithShape="1">
          <a:blip r:embed="rId11"/>
          <a:srcRect l="10256" r="14188"/>
          <a:stretch/>
        </p:blipFill>
        <p:spPr>
          <a:xfrm>
            <a:off x="6738047" y="991462"/>
            <a:ext cx="4703662" cy="4669076"/>
          </a:xfrm>
          <a:prstGeom prst="rect">
            <a:avLst/>
          </a:prstGeom>
        </p:spPr>
      </p:pic>
      <p:sp>
        <p:nvSpPr>
          <p:cNvPr id="8" name="Google Shape;365;p34">
            <a:extLst>
              <a:ext uri="{FF2B5EF4-FFF2-40B4-BE49-F238E27FC236}">
                <a16:creationId xmlns:a16="http://schemas.microsoft.com/office/drawing/2014/main" id="{56983509-0C1E-1885-1502-A20D6EEDF046}"/>
              </a:ext>
            </a:extLst>
          </p:cNvPr>
          <p:cNvSpPr/>
          <p:nvPr/>
        </p:nvSpPr>
        <p:spPr>
          <a:xfrm>
            <a:off x="1022801" y="1969165"/>
            <a:ext cx="4285011" cy="1029879"/>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SG" sz="4400" b="1" dirty="0">
                <a:latin typeface="+mj-lt"/>
                <a:ea typeface="Maven Pro"/>
                <a:cs typeface="Maven Pro"/>
                <a:sym typeface="Maven Pro"/>
              </a:rPr>
              <a:t>Presentation Link</a:t>
            </a:r>
            <a:endParaRPr sz="4000" b="1" dirty="0">
              <a:solidFill>
                <a:schemeClr val="lt1"/>
              </a:solidFill>
              <a:latin typeface="+mj-lt"/>
              <a:ea typeface="Century Gothic"/>
              <a:cs typeface="Century Gothic"/>
              <a:sym typeface="Century Gothic"/>
            </a:endParaRPr>
          </a:p>
        </p:txBody>
      </p:sp>
      <p:sp>
        <p:nvSpPr>
          <p:cNvPr id="9" name="TextBox 8">
            <a:extLst>
              <a:ext uri="{FF2B5EF4-FFF2-40B4-BE49-F238E27FC236}">
                <a16:creationId xmlns:a16="http://schemas.microsoft.com/office/drawing/2014/main" id="{B6FD8F81-94E1-83CA-B9FA-FE0A5DD5851E}"/>
              </a:ext>
            </a:extLst>
          </p:cNvPr>
          <p:cNvSpPr txBox="1"/>
          <p:nvPr/>
        </p:nvSpPr>
        <p:spPr>
          <a:xfrm>
            <a:off x="640872" y="2856387"/>
            <a:ext cx="5749538" cy="1754326"/>
          </a:xfrm>
          <a:prstGeom prst="rect">
            <a:avLst/>
          </a:prstGeom>
          <a:noFill/>
        </p:spPr>
        <p:txBody>
          <a:bodyPr wrap="square" rtlCol="0">
            <a:spAutoFit/>
          </a:bodyPr>
          <a:lstStyle/>
          <a:p>
            <a:pPr marL="285750" indent="-285750">
              <a:buFont typeface="Arial" panose="020B0604020202020204" pitchFamily="34" charset="0"/>
              <a:buChar char="•"/>
            </a:pPr>
            <a:r>
              <a:rPr lang="en-SG" dirty="0"/>
              <a:t>Drive Link: https: </a:t>
            </a:r>
            <a:r>
              <a:rPr lang="en-SG" dirty="0">
                <a:hlinkClick r:id="rId12"/>
              </a:rPr>
              <a:t>https://drive.google.com/drive/folders/10JAY-TPHBolbMNu5-Q4YABRq76vVVMEJ?usp=sharing</a:t>
            </a:r>
            <a:endParaRPr lang="en-SG" dirty="0"/>
          </a:p>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SG" dirty="0"/>
              <a:t>YouTube</a:t>
            </a:r>
            <a:r>
              <a:rPr lang="en-SG"/>
              <a:t>:                                </a:t>
            </a:r>
            <a:r>
              <a:rPr lang="en-SG" dirty="0">
                <a:hlinkClick r:id="rId13"/>
              </a:rPr>
              <a:t>https://youtu.be/55rQIYhElco</a:t>
            </a:r>
            <a:endParaRPr lang="en-SG" dirty="0"/>
          </a:p>
        </p:txBody>
      </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Google Shape;208;p23"/>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09" name="Google Shape;209;p23"/>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0" name="Google Shape;210;p23"/>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1" name="Google Shape;211;p23"/>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2" name="Google Shape;212;p23"/>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3" name="Google Shape;213;p23"/>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4" name="Google Shape;214;p23"/>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5" name="Google Shape;215;p23"/>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 name="Google Shape;167;p20">
            <a:extLst>
              <a:ext uri="{FF2B5EF4-FFF2-40B4-BE49-F238E27FC236}">
                <a16:creationId xmlns:a16="http://schemas.microsoft.com/office/drawing/2014/main" id="{2DCE28D1-ADAE-81CA-FDFC-AB4CCFA39075}"/>
              </a:ext>
            </a:extLst>
          </p:cNvPr>
          <p:cNvSpPr txBox="1"/>
          <p:nvPr/>
        </p:nvSpPr>
        <p:spPr>
          <a:xfrm>
            <a:off x="2648931" y="2942135"/>
            <a:ext cx="6721311" cy="3000781"/>
          </a:xfrm>
          <a:prstGeom prst="rect">
            <a:avLst/>
          </a:prstGeom>
          <a:noFill/>
          <a:ln>
            <a:noFill/>
          </a:ln>
        </p:spPr>
        <p:txBody>
          <a:bodyPr spcFirstLastPara="1" wrap="square" lIns="91425" tIns="45700" rIns="91425" bIns="45700" anchor="t" anchorCtr="0">
            <a:spAutoFit/>
          </a:bodyPr>
          <a:lstStyle/>
          <a:p>
            <a:pPr marL="0" marR="0" lvl="0" indent="0" rtl="0">
              <a:lnSpc>
                <a:spcPct val="150000"/>
              </a:lnSpc>
              <a:spcBef>
                <a:spcPts val="0"/>
              </a:spcBef>
              <a:spcAft>
                <a:spcPts val="0"/>
              </a:spcAft>
              <a:buNone/>
            </a:pPr>
            <a:r>
              <a:rPr lang="en-US" sz="1800" b="1" dirty="0">
                <a:latin typeface="+mj-lt"/>
                <a:ea typeface="Century Gothic"/>
                <a:cs typeface="Century Gothic"/>
                <a:sym typeface="Century Gothic"/>
              </a:rPr>
              <a:t>Saiful Hasan		193-15-13507		B(54)</a:t>
            </a:r>
            <a:endParaRPr dirty="0">
              <a:latin typeface="+mj-lt"/>
            </a:endParaRPr>
          </a:p>
          <a:p>
            <a:pPr marL="0" marR="0" lvl="0" indent="0" rtl="0">
              <a:lnSpc>
                <a:spcPct val="150000"/>
              </a:lnSpc>
              <a:spcBef>
                <a:spcPts val="0"/>
              </a:spcBef>
              <a:spcAft>
                <a:spcPts val="0"/>
              </a:spcAft>
              <a:buNone/>
            </a:pPr>
            <a:r>
              <a:rPr lang="en-US" sz="1800" b="1" dirty="0">
                <a:latin typeface="+mj-lt"/>
                <a:ea typeface="Century Gothic"/>
                <a:cs typeface="Century Gothic"/>
                <a:sym typeface="Century Gothic"/>
              </a:rPr>
              <a:t>Shanta Naha		193-15-13385		B (54)</a:t>
            </a:r>
            <a:endParaRPr dirty="0">
              <a:latin typeface="+mj-lt"/>
            </a:endParaRPr>
          </a:p>
          <a:p>
            <a:pPr marL="0" marR="0" lvl="0" indent="0" rtl="0">
              <a:lnSpc>
                <a:spcPct val="150000"/>
              </a:lnSpc>
              <a:spcBef>
                <a:spcPts val="0"/>
              </a:spcBef>
              <a:spcAft>
                <a:spcPts val="0"/>
              </a:spcAft>
              <a:buNone/>
            </a:pPr>
            <a:r>
              <a:rPr lang="en-US" sz="1800" b="1" dirty="0" err="1">
                <a:latin typeface="+mj-lt"/>
                <a:ea typeface="Century Gothic"/>
                <a:cs typeface="Century Gothic"/>
                <a:sym typeface="Century Gothic"/>
              </a:rPr>
              <a:t>Tazan</a:t>
            </a:r>
            <a:r>
              <a:rPr lang="en-US" sz="1800" b="1" dirty="0">
                <a:latin typeface="+mj-lt"/>
                <a:ea typeface="Century Gothic"/>
                <a:cs typeface="Century Gothic"/>
                <a:sym typeface="Century Gothic"/>
              </a:rPr>
              <a:t> Rabbani		193-15-13441		B (54)</a:t>
            </a:r>
            <a:endParaRPr sz="1800" b="1" dirty="0">
              <a:latin typeface="+mj-lt"/>
              <a:ea typeface="Century Gothic"/>
              <a:cs typeface="Century Gothic"/>
              <a:sym typeface="Century Gothic"/>
            </a:endParaRPr>
          </a:p>
          <a:p>
            <a:pPr marL="0" marR="0" lvl="0" indent="0" rtl="0">
              <a:lnSpc>
                <a:spcPct val="150000"/>
              </a:lnSpc>
              <a:spcBef>
                <a:spcPts val="0"/>
              </a:spcBef>
              <a:spcAft>
                <a:spcPts val="0"/>
              </a:spcAft>
              <a:buNone/>
            </a:pPr>
            <a:r>
              <a:rPr lang="en-US" sz="1800" b="1" dirty="0">
                <a:latin typeface="+mj-lt"/>
                <a:ea typeface="Century Gothic"/>
                <a:cs typeface="Century Gothic"/>
                <a:sym typeface="Century Gothic"/>
              </a:rPr>
              <a:t>Tanvir Ahmed		193-15-13501		B (54)</a:t>
            </a:r>
            <a:endParaRPr sz="1800" b="1" dirty="0">
              <a:latin typeface="+mj-lt"/>
              <a:ea typeface="Century Gothic"/>
              <a:cs typeface="Century Gothic"/>
              <a:sym typeface="Century Gothic"/>
            </a:endParaRPr>
          </a:p>
          <a:p>
            <a:pPr marL="0" lvl="0" indent="0" rtl="0">
              <a:lnSpc>
                <a:spcPct val="150000"/>
              </a:lnSpc>
              <a:spcBef>
                <a:spcPts val="0"/>
              </a:spcBef>
              <a:spcAft>
                <a:spcPts val="0"/>
              </a:spcAft>
              <a:buClr>
                <a:schemeClr val="dk1"/>
              </a:buClr>
              <a:buFont typeface="Arial"/>
              <a:buNone/>
            </a:pPr>
            <a:r>
              <a:rPr lang="en-US" sz="1800" b="1" dirty="0">
                <a:latin typeface="+mj-lt"/>
                <a:ea typeface="Century Gothic"/>
                <a:cs typeface="Century Gothic"/>
                <a:sym typeface="Century Gothic"/>
              </a:rPr>
              <a:t>Bijoy Biswas		193-15-13466		B (54)</a:t>
            </a:r>
            <a:endParaRPr sz="1800" b="1" dirty="0">
              <a:latin typeface="+mj-lt"/>
              <a:ea typeface="Century Gothic"/>
              <a:cs typeface="Century Gothic"/>
              <a:sym typeface="Century Gothic"/>
            </a:endParaRPr>
          </a:p>
          <a:p>
            <a:pPr marL="0" marR="0" lvl="0" indent="0" rtl="0">
              <a:lnSpc>
                <a:spcPct val="150000"/>
              </a:lnSpc>
              <a:spcBef>
                <a:spcPts val="0"/>
              </a:spcBef>
              <a:spcAft>
                <a:spcPts val="0"/>
              </a:spcAft>
              <a:buNone/>
            </a:pPr>
            <a:r>
              <a:rPr lang="en-US" sz="1800" b="1" dirty="0">
                <a:latin typeface="+mj-lt"/>
                <a:ea typeface="Century Gothic"/>
                <a:cs typeface="Century Gothic"/>
                <a:sym typeface="Century Gothic"/>
              </a:rPr>
              <a:t>Mahmud Ebne Zaman	193-15-13418		B (54)</a:t>
            </a:r>
            <a:endParaRPr lang="en-SG" dirty="0">
              <a:latin typeface="+mj-lt"/>
            </a:endParaRPr>
          </a:p>
          <a:p>
            <a:pPr marL="0" marR="0" lvl="0" indent="0" rtl="0">
              <a:lnSpc>
                <a:spcPct val="150000"/>
              </a:lnSpc>
              <a:spcBef>
                <a:spcPts val="0"/>
              </a:spcBef>
              <a:spcAft>
                <a:spcPts val="0"/>
              </a:spcAft>
              <a:buNone/>
            </a:pPr>
            <a:endParaRPr sz="1800" b="1" dirty="0">
              <a:latin typeface="+mj-lt"/>
              <a:ea typeface="Century Gothic"/>
              <a:cs typeface="Century Gothic"/>
              <a:sym typeface="Century Gothic"/>
            </a:endParaRPr>
          </a:p>
        </p:txBody>
      </p:sp>
      <p:sp>
        <p:nvSpPr>
          <p:cNvPr id="10" name="Google Shape;168;p20">
            <a:extLst>
              <a:ext uri="{FF2B5EF4-FFF2-40B4-BE49-F238E27FC236}">
                <a16:creationId xmlns:a16="http://schemas.microsoft.com/office/drawing/2014/main" id="{83D7EDBA-B0A5-AF4F-21B1-EC85329CD794}"/>
              </a:ext>
            </a:extLst>
          </p:cNvPr>
          <p:cNvSpPr txBox="1"/>
          <p:nvPr/>
        </p:nvSpPr>
        <p:spPr>
          <a:xfrm>
            <a:off x="5354400" y="1745642"/>
            <a:ext cx="1483200" cy="36930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u="sng" dirty="0">
                <a:latin typeface="+mj-lt"/>
                <a:ea typeface="Century Gothic"/>
                <a:cs typeface="Century Gothic"/>
                <a:sym typeface="Century Gothic"/>
              </a:rPr>
              <a:t>Teammates</a:t>
            </a:r>
            <a:endParaRPr sz="1800" dirty="0">
              <a:latin typeface="+mj-lt"/>
              <a:ea typeface="Century Gothic"/>
              <a:cs typeface="Century Gothic"/>
              <a:sym typeface="Century Gothic"/>
            </a:endParaRPr>
          </a:p>
        </p:txBody>
      </p:sp>
      <p:sp>
        <p:nvSpPr>
          <p:cNvPr id="11" name="Google Shape;163;p20">
            <a:extLst>
              <a:ext uri="{FF2B5EF4-FFF2-40B4-BE49-F238E27FC236}">
                <a16:creationId xmlns:a16="http://schemas.microsoft.com/office/drawing/2014/main" id="{8589E04C-9495-6DDD-3460-3E4BB8F4D10A}"/>
              </a:ext>
            </a:extLst>
          </p:cNvPr>
          <p:cNvSpPr txBox="1"/>
          <p:nvPr/>
        </p:nvSpPr>
        <p:spPr>
          <a:xfrm>
            <a:off x="0" y="1129763"/>
            <a:ext cx="12192000"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800" b="1" u="sng" dirty="0">
                <a:latin typeface="+mj-lt"/>
                <a:ea typeface="Century Gothic"/>
                <a:cs typeface="Century Gothic"/>
                <a:sym typeface="Century Gothic"/>
              </a:rPr>
              <a:t>Team Absolute Zero</a:t>
            </a:r>
            <a:endParaRPr dirty="0">
              <a:latin typeface="+mj-lt"/>
            </a:endParaRPr>
          </a:p>
        </p:txBody>
      </p:sp>
      <p:pic>
        <p:nvPicPr>
          <p:cNvPr id="12" name="Picture 11">
            <a:extLst>
              <a:ext uri="{FF2B5EF4-FFF2-40B4-BE49-F238E27FC236}">
                <a16:creationId xmlns:a16="http://schemas.microsoft.com/office/drawing/2014/main" id="{C15B5AE8-5406-D12B-6C90-F7935C5CE537}"/>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8296731" y="476227"/>
            <a:ext cx="2259259" cy="2082800"/>
          </a:xfrm>
          <a:prstGeom prst="rect">
            <a:avLst/>
          </a:prstGeom>
        </p:spPr>
      </p:pic>
      <p:graphicFrame>
        <p:nvGraphicFramePr>
          <p:cNvPr id="13" name="Table 13">
            <a:extLst>
              <a:ext uri="{FF2B5EF4-FFF2-40B4-BE49-F238E27FC236}">
                <a16:creationId xmlns:a16="http://schemas.microsoft.com/office/drawing/2014/main" id="{F1A5D2C3-5382-21E4-F2FA-13DBFB5C5E4B}"/>
              </a:ext>
            </a:extLst>
          </p:cNvPr>
          <p:cNvGraphicFramePr>
            <a:graphicFrameLocks noGrp="1"/>
          </p:cNvGraphicFramePr>
          <p:nvPr>
            <p:extLst>
              <p:ext uri="{D42A27DB-BD31-4B8C-83A1-F6EECF244321}">
                <p14:modId xmlns:p14="http://schemas.microsoft.com/office/powerpoint/2010/main" val="3102516332"/>
              </p:ext>
            </p:extLst>
          </p:nvPr>
        </p:nvGraphicFramePr>
        <p:xfrm>
          <a:off x="2648932" y="2532727"/>
          <a:ext cx="6721311" cy="396240"/>
        </p:xfrm>
        <a:graphic>
          <a:graphicData uri="http://schemas.openxmlformats.org/drawingml/2006/table">
            <a:tbl>
              <a:tblPr firstRow="1" bandRow="1">
                <a:tableStyleId>{16109C3F-95E8-4FDD-934B-9A5F806CC95D}</a:tableStyleId>
              </a:tblPr>
              <a:tblGrid>
                <a:gridCol w="2240437">
                  <a:extLst>
                    <a:ext uri="{9D8B030D-6E8A-4147-A177-3AD203B41FA5}">
                      <a16:colId xmlns:a16="http://schemas.microsoft.com/office/drawing/2014/main" val="3426953675"/>
                    </a:ext>
                  </a:extLst>
                </a:gridCol>
                <a:gridCol w="2240437">
                  <a:extLst>
                    <a:ext uri="{9D8B030D-6E8A-4147-A177-3AD203B41FA5}">
                      <a16:colId xmlns:a16="http://schemas.microsoft.com/office/drawing/2014/main" val="1632868691"/>
                    </a:ext>
                  </a:extLst>
                </a:gridCol>
                <a:gridCol w="2240437">
                  <a:extLst>
                    <a:ext uri="{9D8B030D-6E8A-4147-A177-3AD203B41FA5}">
                      <a16:colId xmlns:a16="http://schemas.microsoft.com/office/drawing/2014/main" val="2712223663"/>
                    </a:ext>
                  </a:extLst>
                </a:gridCol>
              </a:tblGrid>
              <a:tr h="370840">
                <a:tc>
                  <a:txBody>
                    <a:bodyPr/>
                    <a:lstStyle/>
                    <a:p>
                      <a:pPr algn="ctr"/>
                      <a:r>
                        <a:rPr lang="en-SG" sz="2000" b="1" dirty="0">
                          <a:latin typeface="+mj-lt"/>
                        </a:rPr>
                        <a:t>Name</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2000" b="1" dirty="0">
                          <a:latin typeface="+mj-lt"/>
                        </a:rPr>
                        <a:t>    ID</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algn="ctr"/>
                      <a:r>
                        <a:rPr lang="en-SG" sz="2000" b="1" dirty="0">
                          <a:latin typeface="+mj-lt"/>
                        </a:rPr>
                        <a:t>         Section</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2366178598"/>
                  </a:ext>
                </a:extLst>
              </a:tr>
            </a:tbl>
          </a:graphicData>
        </a:graphic>
      </p:graphicFrame>
    </p:spTree>
    <p:extLst>
      <p:ext uri="{BB962C8B-B14F-4D97-AF65-F5344CB8AC3E}">
        <p14:creationId xmlns:p14="http://schemas.microsoft.com/office/powerpoint/2010/main" val="3927679566"/>
      </p:ext>
    </p:extLst>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pic>
        <p:nvPicPr>
          <p:cNvPr id="4098" name="Picture 2" descr="Raffinesse Färbung Pastell cute robot Lyrisch Wahl Gefrierschrank">
            <a:extLst>
              <a:ext uri="{FF2B5EF4-FFF2-40B4-BE49-F238E27FC236}">
                <a16:creationId xmlns:a16="http://schemas.microsoft.com/office/drawing/2014/main" id="{76C184F7-273C-F699-3060-45E75B75DD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33"/>
          <a:stretch/>
        </p:blipFill>
        <p:spPr bwMode="auto">
          <a:xfrm>
            <a:off x="1860141" y="397403"/>
            <a:ext cx="5422640" cy="5422640"/>
          </a:xfrm>
          <a:prstGeom prst="rect">
            <a:avLst/>
          </a:prstGeom>
          <a:noFill/>
          <a:extLst>
            <a:ext uri="{909E8E84-426E-40DD-AFC4-6F175D3DCCD1}">
              <a14:hiddenFill xmlns:a14="http://schemas.microsoft.com/office/drawing/2010/main">
                <a:solidFill>
                  <a:srgbClr val="FFFFFF"/>
                </a:solidFill>
              </a14:hiddenFill>
            </a:ext>
          </a:extLst>
        </p:spPr>
      </p:pic>
      <p:sp>
        <p:nvSpPr>
          <p:cNvPr id="548" name="Google Shape;548;p46"/>
          <p:cNvSpPr txBox="1">
            <a:spLocks noGrp="1"/>
          </p:cNvSpPr>
          <p:nvPr>
            <p:ph type="title"/>
          </p:nvPr>
        </p:nvSpPr>
        <p:spPr>
          <a:xfrm>
            <a:off x="5886224" y="2839798"/>
            <a:ext cx="4445635" cy="936785"/>
          </a:xfrm>
          <a:prstGeom prst="rect">
            <a:avLst/>
          </a:prstGeom>
          <a:noFill/>
          <a:ln>
            <a:noFill/>
          </a:ln>
        </p:spPr>
        <p:txBody>
          <a:bodyPr spcFirstLastPara="1" wrap="square" lIns="0" tIns="13325" rIns="0" bIns="0" anchor="t" anchorCtr="0">
            <a:spAutoFit/>
          </a:bodyPr>
          <a:lstStyle/>
          <a:p>
            <a:pPr marL="12700" lvl="0" indent="0" algn="ctr" rtl="0">
              <a:lnSpc>
                <a:spcPct val="100000"/>
              </a:lnSpc>
              <a:spcBef>
                <a:spcPts val="0"/>
              </a:spcBef>
              <a:spcAft>
                <a:spcPts val="0"/>
              </a:spcAft>
              <a:buClr>
                <a:schemeClr val="lt2"/>
              </a:buClr>
              <a:buSzPts val="6000"/>
              <a:buFont typeface="Century Gothic"/>
              <a:buNone/>
            </a:pPr>
            <a:r>
              <a:rPr lang="en-US" sz="6000" b="1" i="1" dirty="0"/>
              <a:t>THANK</a:t>
            </a:r>
            <a:endParaRPr sz="6000" b="1" i="1" dirty="0"/>
          </a:p>
        </p:txBody>
      </p:sp>
      <p:sp>
        <p:nvSpPr>
          <p:cNvPr id="552" name="Google Shape;552;p46"/>
          <p:cNvSpPr/>
          <p:nvPr/>
        </p:nvSpPr>
        <p:spPr>
          <a:xfrm>
            <a:off x="11566640" y="68021"/>
            <a:ext cx="459916" cy="539859"/>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3" name="Google Shape;553;p46"/>
          <p:cNvSpPr/>
          <p:nvPr/>
        </p:nvSpPr>
        <p:spPr>
          <a:xfrm>
            <a:off x="11703459" y="5669364"/>
            <a:ext cx="433523" cy="1112436"/>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4" name="Google Shape;554;p46"/>
          <p:cNvSpPr/>
          <p:nvPr/>
        </p:nvSpPr>
        <p:spPr>
          <a:xfrm>
            <a:off x="11789346" y="76200"/>
            <a:ext cx="327187" cy="1480522"/>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5" name="Google Shape;555;p46"/>
          <p:cNvSpPr/>
          <p:nvPr/>
        </p:nvSpPr>
        <p:spPr>
          <a:xfrm>
            <a:off x="11621662" y="5080427"/>
            <a:ext cx="335367" cy="1701373"/>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6" name="Google Shape;556;p46"/>
          <p:cNvSpPr/>
          <p:nvPr/>
        </p:nvSpPr>
        <p:spPr>
          <a:xfrm>
            <a:off x="22835" y="101860"/>
            <a:ext cx="999966" cy="203674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7" name="Google Shape;557;p46"/>
          <p:cNvSpPr/>
          <p:nvPr/>
        </p:nvSpPr>
        <p:spPr>
          <a:xfrm>
            <a:off x="277408" y="4292655"/>
            <a:ext cx="188133" cy="564398"/>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8" name="Google Shape;558;p46"/>
          <p:cNvSpPr/>
          <p:nvPr/>
        </p:nvSpPr>
        <p:spPr>
          <a:xfrm>
            <a:off x="63089" y="4646259"/>
            <a:ext cx="204492" cy="2028559"/>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59" name="Google Shape;559;p46"/>
          <p:cNvSpPr/>
          <p:nvPr/>
        </p:nvSpPr>
        <p:spPr>
          <a:xfrm>
            <a:off x="218690" y="4965267"/>
            <a:ext cx="844365" cy="1709553"/>
          </a:xfrm>
          <a:prstGeom prst="rect">
            <a:avLst/>
          </a:prstGeom>
          <a:blipFill rotWithShape="1">
            <a:blip r:embed="rId11">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3" name="TextBox 2">
            <a:extLst>
              <a:ext uri="{FF2B5EF4-FFF2-40B4-BE49-F238E27FC236}">
                <a16:creationId xmlns:a16="http://schemas.microsoft.com/office/drawing/2014/main" id="{7B134111-881C-BC3B-925A-AE2C593343C9}"/>
              </a:ext>
            </a:extLst>
          </p:cNvPr>
          <p:cNvSpPr txBox="1"/>
          <p:nvPr/>
        </p:nvSpPr>
        <p:spPr>
          <a:xfrm>
            <a:off x="7295058" y="3321953"/>
            <a:ext cx="1631271" cy="1015663"/>
          </a:xfrm>
          <a:prstGeom prst="rect">
            <a:avLst/>
          </a:prstGeom>
          <a:noFill/>
        </p:spPr>
        <p:txBody>
          <a:bodyPr wrap="square">
            <a:spAutoFit/>
          </a:bodyPr>
          <a:lstStyle/>
          <a:p>
            <a:r>
              <a:rPr lang="en-US" sz="6000" b="1" i="1" dirty="0">
                <a:latin typeface="+mj-lt"/>
              </a:rPr>
              <a:t>YOU</a:t>
            </a:r>
            <a:endParaRPr lang="en-SG" sz="6000" dirty="0">
              <a:latin typeface="+mj-lt"/>
            </a:endParaRPr>
          </a:p>
        </p:txBody>
      </p:sp>
    </p:spTree>
    <p:extLst>
      <p:ext uri="{BB962C8B-B14F-4D97-AF65-F5344CB8AC3E}">
        <p14:creationId xmlns:p14="http://schemas.microsoft.com/office/powerpoint/2010/main" val="4028370189"/>
      </p:ext>
    </p:extLst>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Google Shape;208;p23"/>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09" name="Google Shape;209;p23"/>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0" name="Google Shape;210;p23"/>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1" name="Google Shape;211;p23"/>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2" name="Google Shape;212;p23"/>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3" name="Google Shape;213;p23"/>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4" name="Google Shape;214;p23"/>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5" name="Google Shape;215;p23"/>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 name="Google Shape;183;p21">
            <a:extLst>
              <a:ext uri="{FF2B5EF4-FFF2-40B4-BE49-F238E27FC236}">
                <a16:creationId xmlns:a16="http://schemas.microsoft.com/office/drawing/2014/main" id="{860CBF9F-64E6-358C-D851-46F40A06C756}"/>
              </a:ext>
            </a:extLst>
          </p:cNvPr>
          <p:cNvSpPr txBox="1"/>
          <p:nvPr/>
        </p:nvSpPr>
        <p:spPr>
          <a:xfrm>
            <a:off x="6071234" y="1990398"/>
            <a:ext cx="4171200" cy="4603800"/>
          </a:xfrm>
          <a:prstGeom prst="rect">
            <a:avLst/>
          </a:prstGeom>
          <a:noFill/>
          <a:ln>
            <a:noFill/>
          </a:ln>
        </p:spPr>
        <p:txBody>
          <a:bodyPr spcFirstLastPara="1" wrap="square" lIns="0" tIns="12700" rIns="0" bIns="0" anchor="t" anchorCtr="0">
            <a:spAutoFit/>
          </a:bodyPr>
          <a:lstStyle/>
          <a:p>
            <a:pPr marL="457200" lvl="0" indent="-466090" algn="l" rtl="0">
              <a:lnSpc>
                <a:spcPct val="95000"/>
              </a:lnSpc>
              <a:spcBef>
                <a:spcPts val="0"/>
              </a:spcBef>
              <a:spcAft>
                <a:spcPts val="0"/>
              </a:spcAft>
              <a:buClr>
                <a:srgbClr val="C0791B"/>
              </a:buClr>
              <a:buSzPts val="3740"/>
              <a:buChar char="o"/>
            </a:pPr>
            <a:r>
              <a:rPr lang="en-US" sz="2410" dirty="0">
                <a:solidFill>
                  <a:srgbClr val="424242"/>
                </a:solidFill>
              </a:rPr>
              <a:t>Introduction</a:t>
            </a:r>
            <a:endParaRPr sz="2410" dirty="0">
              <a:solidFill>
                <a:srgbClr val="424242"/>
              </a:solidFill>
            </a:endParaRPr>
          </a:p>
          <a:p>
            <a:pPr marL="457200" lvl="0" indent="-466090" algn="l" rtl="0">
              <a:lnSpc>
                <a:spcPct val="95000"/>
              </a:lnSpc>
              <a:spcBef>
                <a:spcPts val="640"/>
              </a:spcBef>
              <a:spcAft>
                <a:spcPts val="0"/>
              </a:spcAft>
              <a:buClr>
                <a:srgbClr val="C0791B"/>
              </a:buClr>
              <a:buSzPts val="3740"/>
              <a:buChar char="o"/>
            </a:pPr>
            <a:r>
              <a:rPr lang="en-US" sz="2410" dirty="0">
                <a:solidFill>
                  <a:srgbClr val="424242"/>
                </a:solidFill>
              </a:rPr>
              <a:t>Components                  </a:t>
            </a:r>
            <a:endParaRPr sz="2410" dirty="0">
              <a:solidFill>
                <a:srgbClr val="424242"/>
              </a:solidFill>
            </a:endParaRPr>
          </a:p>
          <a:p>
            <a:pPr marL="457200" lvl="0" indent="-466090" algn="l" rtl="0">
              <a:lnSpc>
                <a:spcPct val="95000"/>
              </a:lnSpc>
              <a:spcBef>
                <a:spcPts val="640"/>
              </a:spcBef>
              <a:spcAft>
                <a:spcPts val="0"/>
              </a:spcAft>
              <a:buClr>
                <a:srgbClr val="C0791B"/>
              </a:buClr>
              <a:buSzPts val="3740"/>
              <a:buChar char="o"/>
            </a:pPr>
            <a:r>
              <a:rPr lang="en-US" sz="2410" dirty="0">
                <a:solidFill>
                  <a:srgbClr val="424242"/>
                </a:solidFill>
              </a:rPr>
              <a:t>Working Principle</a:t>
            </a:r>
            <a:endParaRPr sz="2410" dirty="0">
              <a:solidFill>
                <a:srgbClr val="424242"/>
              </a:solidFill>
            </a:endParaRPr>
          </a:p>
          <a:p>
            <a:pPr marL="457200" lvl="0" indent="-466090" algn="l" rtl="0">
              <a:lnSpc>
                <a:spcPct val="95000"/>
              </a:lnSpc>
              <a:spcBef>
                <a:spcPts val="640"/>
              </a:spcBef>
              <a:spcAft>
                <a:spcPts val="0"/>
              </a:spcAft>
              <a:buClr>
                <a:srgbClr val="C0791B"/>
              </a:buClr>
              <a:buSzPts val="3740"/>
              <a:buChar char="o"/>
            </a:pPr>
            <a:r>
              <a:rPr lang="en-US" sz="2410" dirty="0">
                <a:solidFill>
                  <a:srgbClr val="424242"/>
                </a:solidFill>
              </a:rPr>
              <a:t>Block Diagram</a:t>
            </a:r>
            <a:endParaRPr sz="2410" dirty="0">
              <a:solidFill>
                <a:srgbClr val="424242"/>
              </a:solidFill>
            </a:endParaRPr>
          </a:p>
          <a:p>
            <a:pPr marL="457200" lvl="0" indent="-466090" algn="l" rtl="0">
              <a:lnSpc>
                <a:spcPct val="95000"/>
              </a:lnSpc>
              <a:spcBef>
                <a:spcPts val="640"/>
              </a:spcBef>
              <a:spcAft>
                <a:spcPts val="0"/>
              </a:spcAft>
              <a:buClr>
                <a:srgbClr val="C0791B"/>
              </a:buClr>
              <a:buSzPts val="3740"/>
              <a:buChar char="o"/>
            </a:pPr>
            <a:r>
              <a:rPr lang="en-US" sz="2410" dirty="0">
                <a:solidFill>
                  <a:srgbClr val="424242"/>
                </a:solidFill>
              </a:rPr>
              <a:t>Application</a:t>
            </a:r>
            <a:endParaRPr sz="2410" dirty="0">
              <a:solidFill>
                <a:srgbClr val="424242"/>
              </a:solidFill>
            </a:endParaRPr>
          </a:p>
          <a:p>
            <a:pPr marL="457200" lvl="0" indent="-466090" algn="l" rtl="0">
              <a:lnSpc>
                <a:spcPct val="95000"/>
              </a:lnSpc>
              <a:spcBef>
                <a:spcPts val="0"/>
              </a:spcBef>
              <a:spcAft>
                <a:spcPts val="0"/>
              </a:spcAft>
              <a:buClr>
                <a:srgbClr val="C0791B"/>
              </a:buClr>
              <a:buSzPts val="3740"/>
              <a:buChar char="o"/>
            </a:pPr>
            <a:r>
              <a:rPr lang="en-US" sz="2410" dirty="0">
                <a:solidFill>
                  <a:srgbClr val="424242"/>
                </a:solidFill>
              </a:rPr>
              <a:t>Programming on Arduino</a:t>
            </a:r>
            <a:endParaRPr sz="2410" dirty="0">
              <a:solidFill>
                <a:srgbClr val="424242"/>
              </a:solidFill>
            </a:endParaRPr>
          </a:p>
          <a:p>
            <a:pPr marL="457200" lvl="0" indent="-466090" algn="l" rtl="0">
              <a:lnSpc>
                <a:spcPct val="95000"/>
              </a:lnSpc>
              <a:spcBef>
                <a:spcPts val="640"/>
              </a:spcBef>
              <a:spcAft>
                <a:spcPts val="0"/>
              </a:spcAft>
              <a:buClr>
                <a:srgbClr val="C0791B"/>
              </a:buClr>
              <a:buSzPts val="3740"/>
              <a:buChar char="o"/>
            </a:pPr>
            <a:r>
              <a:rPr lang="en-US" sz="2410" dirty="0">
                <a:solidFill>
                  <a:srgbClr val="424242"/>
                </a:solidFill>
              </a:rPr>
              <a:t>Advantages and Disadvantages</a:t>
            </a:r>
            <a:endParaRPr sz="3200" dirty="0">
              <a:solidFill>
                <a:srgbClr val="FFFFFF"/>
              </a:solidFill>
            </a:endParaRPr>
          </a:p>
        </p:txBody>
      </p:sp>
      <p:sp>
        <p:nvSpPr>
          <p:cNvPr id="3" name="Google Shape;184;p21">
            <a:extLst>
              <a:ext uri="{FF2B5EF4-FFF2-40B4-BE49-F238E27FC236}">
                <a16:creationId xmlns:a16="http://schemas.microsoft.com/office/drawing/2014/main" id="{C6C2A67C-9D06-262B-80D0-8DF67A41EF3A}"/>
              </a:ext>
            </a:extLst>
          </p:cNvPr>
          <p:cNvSpPr txBox="1">
            <a:spLocks noGrp="1"/>
          </p:cNvSpPr>
          <p:nvPr>
            <p:ph type="title"/>
          </p:nvPr>
        </p:nvSpPr>
        <p:spPr>
          <a:xfrm>
            <a:off x="6071234" y="1228398"/>
            <a:ext cx="5758816" cy="555280"/>
          </a:xfrm>
          <a:prstGeom prst="rect">
            <a:avLst/>
          </a:prstGeom>
          <a:noFill/>
          <a:ln>
            <a:noFill/>
          </a:ln>
        </p:spPr>
        <p:txBody>
          <a:bodyPr spcFirstLastPara="1" wrap="square" lIns="0" tIns="16500" rIns="0" bIns="0" anchor="t" anchorCtr="0">
            <a:spAutoFit/>
          </a:bodyPr>
          <a:lstStyle/>
          <a:p>
            <a:pPr marL="12700" lvl="0" indent="0" algn="l" rtl="0">
              <a:lnSpc>
                <a:spcPct val="100000"/>
              </a:lnSpc>
              <a:spcBef>
                <a:spcPts val="0"/>
              </a:spcBef>
              <a:spcAft>
                <a:spcPts val="0"/>
              </a:spcAft>
              <a:buClr>
                <a:schemeClr val="lt2"/>
              </a:buClr>
              <a:buSzPts val="3500"/>
              <a:buFont typeface="Century Gothic"/>
              <a:buNone/>
            </a:pPr>
            <a:r>
              <a:rPr lang="en-US" sz="3500" b="1" dirty="0"/>
              <a:t>Presentation Outline</a:t>
            </a:r>
            <a:endParaRPr sz="3500" b="1" dirty="0"/>
          </a:p>
        </p:txBody>
      </p:sp>
      <p:pic>
        <p:nvPicPr>
          <p:cNvPr id="4" name="Picture 2" descr="Download Robot PNG Image for Free">
            <a:extLst>
              <a:ext uri="{FF2B5EF4-FFF2-40B4-BE49-F238E27FC236}">
                <a16:creationId xmlns:a16="http://schemas.microsoft.com/office/drawing/2014/main" id="{0CBD2C5C-9B8F-A2AE-8BA1-74FE16CAE68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975" y="1228398"/>
            <a:ext cx="4665913" cy="420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03119"/>
      </p:ext>
    </p:extLst>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250"/>
                                        <p:tgtEl>
                                          <p:spTgt spid="3"/>
                                        </p:tgtEl>
                                        <p:attrNameLst>
                                          <p:attrName>ppt_y</p:attrName>
                                        </p:attrNameLst>
                                      </p:cBhvr>
                                      <p:tavLst>
                                        <p:tav tm="0">
                                          <p:val>
                                            <p:strVal val="#ppt_y+1"/>
                                          </p:val>
                                        </p:tav>
                                        <p:tav tm="100000">
                                          <p:val>
                                            <p:strVal val="#ppt_y"/>
                                          </p:val>
                                        </p:tav>
                                      </p:tavLst>
                                    </p:anim>
                                  </p:childTnLst>
                                </p:cTn>
                              </p:par>
                            </p:childTnLst>
                          </p:cTn>
                        </p:par>
                        <p:par>
                          <p:cTn id="8" fill="hold">
                            <p:stCondLst>
                              <p:cond delay="250"/>
                            </p:stCondLst>
                            <p:childTnLst>
                              <p:par>
                                <p:cTn id="9" presetID="2" presetClass="entr" presetSubtype="4" fill="hold" nodeType="after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anim calcmode="lin" valueType="num">
                                      <p:cBhvr additive="base">
                                        <p:cTn id="11" dur="10"/>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2" fill="hold">
                            <p:stCondLst>
                              <p:cond delay="260"/>
                            </p:stCondLst>
                            <p:childTnLst>
                              <p:par>
                                <p:cTn id="13" presetID="2" presetClass="entr" presetSubtype="4" fill="hold" nodeType="after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 calcmode="lin" valueType="num">
                                      <p:cBhvr additive="base">
                                        <p:cTn id="15" dur="10"/>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16" fill="hold">
                            <p:stCondLst>
                              <p:cond delay="270"/>
                            </p:stCondLst>
                            <p:childTnLst>
                              <p:par>
                                <p:cTn id="17" presetID="2" presetClass="entr" presetSubtype="4" fill="hold" nodeType="after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10"/>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20" fill="hold">
                            <p:stCondLst>
                              <p:cond delay="280"/>
                            </p:stCondLst>
                            <p:childTnLst>
                              <p:par>
                                <p:cTn id="21" presetID="2" presetClass="entr" presetSubtype="4" fill="hold" nodeType="after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anim calcmode="lin" valueType="num">
                                      <p:cBhvr additive="base">
                                        <p:cTn id="23" dur="10"/>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24" fill="hold">
                            <p:stCondLst>
                              <p:cond delay="290"/>
                            </p:stCondLst>
                            <p:childTnLst>
                              <p:par>
                                <p:cTn id="25" presetID="2" presetClass="entr" presetSubtype="4" fill="hold" nodeType="after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 calcmode="lin" valueType="num">
                                      <p:cBhvr additive="base">
                                        <p:cTn id="27" dur="10"/>
                                        <p:tgtEl>
                                          <p:spTgt spid="2">
                                            <p:txEl>
                                              <p:pRg st="4" end="4"/>
                                            </p:txEl>
                                          </p:spTgt>
                                        </p:tgtEl>
                                        <p:attrNameLst>
                                          <p:attrName>ppt_y</p:attrName>
                                        </p:attrNameLst>
                                      </p:cBhvr>
                                      <p:tavLst>
                                        <p:tav tm="0">
                                          <p:val>
                                            <p:strVal val="#ppt_y+1"/>
                                          </p:val>
                                        </p:tav>
                                        <p:tav tm="100000">
                                          <p:val>
                                            <p:strVal val="#ppt_y"/>
                                          </p:val>
                                        </p:tav>
                                      </p:tavLst>
                                    </p:anim>
                                  </p:childTnLst>
                                </p:cTn>
                              </p:par>
                            </p:childTnLst>
                          </p:cTn>
                        </p:par>
                        <p:par>
                          <p:cTn id="28" fill="hold">
                            <p:stCondLst>
                              <p:cond delay="300"/>
                            </p:stCondLst>
                            <p:childTnLst>
                              <p:par>
                                <p:cTn id="29" presetID="2" presetClass="entr" presetSubtype="4" fill="hold" nodeType="afterEffect">
                                  <p:stCondLst>
                                    <p:cond delay="0"/>
                                  </p:stCondLst>
                                  <p:childTnLst>
                                    <p:set>
                                      <p:cBhvr>
                                        <p:cTn id="30" dur="1" fill="hold">
                                          <p:stCondLst>
                                            <p:cond delay="0"/>
                                          </p:stCondLst>
                                        </p:cTn>
                                        <p:tgtEl>
                                          <p:spTgt spid="2">
                                            <p:txEl>
                                              <p:pRg st="5" end="5"/>
                                            </p:txEl>
                                          </p:spTgt>
                                        </p:tgtEl>
                                        <p:attrNameLst>
                                          <p:attrName>style.visibility</p:attrName>
                                        </p:attrNameLst>
                                      </p:cBhvr>
                                      <p:to>
                                        <p:strVal val="visible"/>
                                      </p:to>
                                    </p:set>
                                    <p:anim calcmode="lin" valueType="num">
                                      <p:cBhvr additive="base">
                                        <p:cTn id="31" dur="10"/>
                                        <p:tgtEl>
                                          <p:spTgt spid="2">
                                            <p:txEl>
                                              <p:pRg st="5" end="5"/>
                                            </p:txEl>
                                          </p:spTgt>
                                        </p:tgtEl>
                                        <p:attrNameLst>
                                          <p:attrName>ppt_y</p:attrName>
                                        </p:attrNameLst>
                                      </p:cBhvr>
                                      <p:tavLst>
                                        <p:tav tm="0">
                                          <p:val>
                                            <p:strVal val="#ppt_y+1"/>
                                          </p:val>
                                        </p:tav>
                                        <p:tav tm="100000">
                                          <p:val>
                                            <p:strVal val="#ppt_y"/>
                                          </p:val>
                                        </p:tav>
                                      </p:tavLst>
                                    </p:anim>
                                  </p:childTnLst>
                                </p:cTn>
                              </p:par>
                            </p:childTnLst>
                          </p:cTn>
                        </p:par>
                        <p:par>
                          <p:cTn id="32" fill="hold">
                            <p:stCondLst>
                              <p:cond delay="310"/>
                            </p:stCondLst>
                            <p:childTnLst>
                              <p:par>
                                <p:cTn id="33" presetID="2" presetClass="entr" presetSubtype="4" fill="hold" nodeType="afterEffect">
                                  <p:stCondLst>
                                    <p:cond delay="0"/>
                                  </p:stCondLst>
                                  <p:childTnLst>
                                    <p:set>
                                      <p:cBhvr>
                                        <p:cTn id="34" dur="1" fill="hold">
                                          <p:stCondLst>
                                            <p:cond delay="0"/>
                                          </p:stCondLst>
                                        </p:cTn>
                                        <p:tgtEl>
                                          <p:spTgt spid="2">
                                            <p:txEl>
                                              <p:pRg st="6" end="6"/>
                                            </p:txEl>
                                          </p:spTgt>
                                        </p:tgtEl>
                                        <p:attrNameLst>
                                          <p:attrName>style.visibility</p:attrName>
                                        </p:attrNameLst>
                                      </p:cBhvr>
                                      <p:to>
                                        <p:strVal val="visible"/>
                                      </p:to>
                                    </p:set>
                                    <p:anim calcmode="lin" valueType="num">
                                      <p:cBhvr additive="base">
                                        <p:cTn id="35" dur="10"/>
                                        <p:tgtEl>
                                          <p:spTgt spid="2">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8" name="Google Shape;208;p23"/>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09" name="Google Shape;209;p23"/>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0" name="Google Shape;210;p23"/>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1" name="Google Shape;211;p23"/>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2" name="Google Shape;212;p23"/>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3" name="Google Shape;213;p23"/>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4" name="Google Shape;214;p23"/>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5" name="Google Shape;215;p23"/>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 name="Title 1">
            <a:extLst>
              <a:ext uri="{FF2B5EF4-FFF2-40B4-BE49-F238E27FC236}">
                <a16:creationId xmlns:a16="http://schemas.microsoft.com/office/drawing/2014/main" id="{13543452-E316-18CC-1C3F-E80149569D60}"/>
              </a:ext>
            </a:extLst>
          </p:cNvPr>
          <p:cNvSpPr>
            <a:spLocks noGrp="1"/>
          </p:cNvSpPr>
          <p:nvPr>
            <p:ph type="title"/>
          </p:nvPr>
        </p:nvSpPr>
        <p:spPr>
          <a:xfrm>
            <a:off x="838200" y="481426"/>
            <a:ext cx="6553200" cy="1325563"/>
          </a:xfrm>
        </p:spPr>
        <p:txBody>
          <a:bodyPr>
            <a:normAutofit/>
          </a:bodyPr>
          <a:lstStyle/>
          <a:p>
            <a:r>
              <a:rPr lang="en-SG" sz="3600" dirty="0"/>
              <a:t>Introduction</a:t>
            </a:r>
          </a:p>
        </p:txBody>
      </p:sp>
      <p:sp>
        <p:nvSpPr>
          <p:cNvPr id="3" name="Content Placeholder 2">
            <a:extLst>
              <a:ext uri="{FF2B5EF4-FFF2-40B4-BE49-F238E27FC236}">
                <a16:creationId xmlns:a16="http://schemas.microsoft.com/office/drawing/2014/main" id="{C7EE1383-8B19-6552-8772-B8412C63EB8E}"/>
              </a:ext>
            </a:extLst>
          </p:cNvPr>
          <p:cNvSpPr>
            <a:spLocks noGrp="1"/>
          </p:cNvSpPr>
          <p:nvPr>
            <p:ph idx="1"/>
          </p:nvPr>
        </p:nvSpPr>
        <p:spPr>
          <a:xfrm>
            <a:off x="838200" y="1571625"/>
            <a:ext cx="10515600" cy="1133475"/>
          </a:xfrm>
        </p:spPr>
        <p:txBody>
          <a:bodyPr>
            <a:normAutofit/>
          </a:bodyPr>
          <a:lstStyle/>
          <a:p>
            <a:pPr marL="0" lvl="0" indent="0" algn="just" rtl="0">
              <a:spcBef>
                <a:spcPts val="0"/>
              </a:spcBef>
              <a:spcAft>
                <a:spcPts val="0"/>
              </a:spcAft>
              <a:buNone/>
            </a:pPr>
            <a:r>
              <a:rPr lang="en-US" sz="2000" dirty="0">
                <a:ea typeface="Calibri"/>
                <a:cs typeface="Calibri"/>
                <a:sym typeface="Calibri"/>
              </a:rPr>
              <a:t>A Robot is a machine capable of carrying out a complex series of actions automatically, especially one programmable by a computer.</a:t>
            </a:r>
            <a:endParaRPr lang="en-US" sz="1600" dirty="0"/>
          </a:p>
        </p:txBody>
      </p:sp>
      <p:pic>
        <p:nvPicPr>
          <p:cNvPr id="4" name="Picture 3">
            <a:extLst>
              <a:ext uri="{FF2B5EF4-FFF2-40B4-BE49-F238E27FC236}">
                <a16:creationId xmlns:a16="http://schemas.microsoft.com/office/drawing/2014/main" id="{B82A1725-3E99-52FF-386D-E54BF9B07487}"/>
              </a:ext>
            </a:extLst>
          </p:cNvPr>
          <p:cNvPicPr>
            <a:picLocks noChangeAspect="1"/>
          </p:cNvPicPr>
          <p:nvPr/>
        </p:nvPicPr>
        <p:blipFill>
          <a:blip r:embed="rId11">
            <a:extLst>
              <a:ext uri="{837473B0-CC2E-450A-ABE3-18F120FF3D39}">
                <a1611:picAttrSrcUrl xmlns:a1611="http://schemas.microsoft.com/office/drawing/2016/11/main" r:id="rId12"/>
              </a:ext>
            </a:extLst>
          </a:blip>
          <a:stretch>
            <a:fillRect/>
          </a:stretch>
        </p:blipFill>
        <p:spPr>
          <a:xfrm>
            <a:off x="3068506" y="2342751"/>
            <a:ext cx="6054987" cy="4010446"/>
          </a:xfrm>
          <a:prstGeom prst="rect">
            <a:avLst/>
          </a:prstGeom>
        </p:spPr>
      </p:pic>
    </p:spTree>
    <p:extLst>
      <p:ext uri="{BB962C8B-B14F-4D97-AF65-F5344CB8AC3E}">
        <p14:creationId xmlns:p14="http://schemas.microsoft.com/office/powerpoint/2010/main" val="1210098013"/>
      </p:ext>
    </p:extLst>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3"/>
          <p:cNvSpPr txBox="1">
            <a:spLocks noGrp="1"/>
          </p:cNvSpPr>
          <p:nvPr>
            <p:ph type="title"/>
          </p:nvPr>
        </p:nvSpPr>
        <p:spPr>
          <a:xfrm>
            <a:off x="1060644" y="1918393"/>
            <a:ext cx="6367431" cy="90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en-US" sz="3600" b="1" dirty="0"/>
              <a:t>Line Following Robot</a:t>
            </a:r>
            <a:endParaRPr sz="3600" dirty="0"/>
          </a:p>
        </p:txBody>
      </p:sp>
      <p:sp>
        <p:nvSpPr>
          <p:cNvPr id="207" name="Google Shape;207;p23"/>
          <p:cNvSpPr txBox="1">
            <a:spLocks noGrp="1"/>
          </p:cNvSpPr>
          <p:nvPr>
            <p:ph idx="1"/>
          </p:nvPr>
        </p:nvSpPr>
        <p:spPr>
          <a:xfrm>
            <a:off x="1187445" y="2693988"/>
            <a:ext cx="6367431" cy="1537422"/>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r>
              <a:rPr lang="en-US" sz="2000" dirty="0">
                <a:ea typeface="Calibri"/>
                <a:cs typeface="Calibri"/>
                <a:sym typeface="Calibri"/>
              </a:rPr>
              <a:t>The line follower robot is a mobile machine that can detect and follow the line drawn on the floor. Generally, the path is predefined  and can be either visible like a black line on  a white surface with a high contrasted color  or it can be invisible like a magnetic field.</a:t>
            </a:r>
            <a:endParaRPr sz="1600" dirty="0"/>
          </a:p>
        </p:txBody>
      </p:sp>
      <p:sp>
        <p:nvSpPr>
          <p:cNvPr id="208" name="Google Shape;208;p23"/>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09" name="Google Shape;209;p23"/>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0" name="Google Shape;210;p23"/>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1" name="Google Shape;211;p23"/>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2" name="Google Shape;212;p23"/>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3" name="Google Shape;213;p23"/>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4" name="Google Shape;214;p23"/>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15" name="Google Shape;215;p23"/>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050" name="Picture 2" descr="We can now hear an AI robot's thought process">
            <a:extLst>
              <a:ext uri="{FF2B5EF4-FFF2-40B4-BE49-F238E27FC236}">
                <a16:creationId xmlns:a16="http://schemas.microsoft.com/office/drawing/2014/main" id="{611F5B16-1B08-C83F-712D-C7B9020F865D}"/>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1833" r="15164"/>
          <a:stretch/>
        </p:blipFill>
        <p:spPr bwMode="auto">
          <a:xfrm>
            <a:off x="8116111" y="2936620"/>
            <a:ext cx="3587348" cy="2538062"/>
          </a:xfrm>
          <a:prstGeom prst="rect">
            <a:avLst/>
          </a:prstGeom>
          <a:noFill/>
          <a:extLst>
            <a:ext uri="{909E8E84-426E-40DD-AFC4-6F175D3DCCD1}">
              <a14:hiddenFill xmlns:a14="http://schemas.microsoft.com/office/drawing/2010/main">
                <a:solidFill>
                  <a:srgbClr val="FFFFFF"/>
                </a:solidFill>
              </a14:hiddenFill>
            </a:ext>
          </a:extLst>
        </p:spPr>
      </p:pic>
      <p:sp>
        <p:nvSpPr>
          <p:cNvPr id="217" name="Google Shape;217;p23"/>
          <p:cNvSpPr/>
          <p:nvPr/>
        </p:nvSpPr>
        <p:spPr>
          <a:xfrm>
            <a:off x="8982630" y="1471949"/>
            <a:ext cx="2552400" cy="1421700"/>
          </a:xfrm>
          <a:prstGeom prst="cloudCallout">
            <a:avLst>
              <a:gd name="adj1" fmla="val -20833"/>
              <a:gd name="adj2" fmla="val 62500"/>
            </a:avLst>
          </a:pr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000" dirty="0">
                <a:latin typeface="Calibri"/>
                <a:ea typeface="Calibri"/>
                <a:cs typeface="Calibri"/>
                <a:sym typeface="Calibri"/>
              </a:rPr>
              <a:t>What is a line following Robot?</a:t>
            </a:r>
            <a:endParaRPr sz="2000" dirty="0">
              <a:latin typeface="Calibri"/>
              <a:ea typeface="Calibri"/>
              <a:cs typeface="Calibri"/>
              <a:sym typeface="Calibri"/>
            </a:endParaRPr>
          </a:p>
        </p:txBody>
      </p:sp>
    </p:spTree>
    <p:extLst>
      <p:ext uri="{BB962C8B-B14F-4D97-AF65-F5344CB8AC3E}">
        <p14:creationId xmlns:p14="http://schemas.microsoft.com/office/powerpoint/2010/main" val="722297953"/>
      </p:ext>
    </p:extLst>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890152" y="1977258"/>
            <a:ext cx="4632899" cy="9093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2"/>
              </a:buClr>
              <a:buSzPts val="4200"/>
              <a:buFont typeface="Century Gothic"/>
              <a:buNone/>
            </a:pPr>
            <a:r>
              <a:rPr lang="en-US" sz="3600" b="1" dirty="0"/>
              <a:t>Line Following Robot</a:t>
            </a:r>
            <a:endParaRPr sz="3600" dirty="0"/>
          </a:p>
        </p:txBody>
      </p:sp>
      <p:sp>
        <p:nvSpPr>
          <p:cNvPr id="223" name="Google Shape;223;p24"/>
          <p:cNvSpPr txBox="1">
            <a:spLocks noGrp="1"/>
          </p:cNvSpPr>
          <p:nvPr>
            <p:ph idx="1"/>
          </p:nvPr>
        </p:nvSpPr>
        <p:spPr>
          <a:xfrm>
            <a:off x="638394" y="2734571"/>
            <a:ext cx="5453900" cy="1816016"/>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None/>
            </a:pPr>
            <a:r>
              <a:rPr lang="en-US" sz="2000" dirty="0">
                <a:latin typeface="Calibri"/>
                <a:ea typeface="Calibri"/>
                <a:cs typeface="Calibri"/>
                <a:sym typeface="Calibri"/>
              </a:rPr>
              <a:t>Sensing a line and maneuvering the robot to stay on course, while constantly correcting wrong moves  using feedback mechanism forms a  simple yet effective closed loop  system.</a:t>
            </a:r>
            <a:endParaRPr sz="1600" dirty="0"/>
          </a:p>
        </p:txBody>
      </p:sp>
      <p:sp>
        <p:nvSpPr>
          <p:cNvPr id="224" name="Google Shape;224;p24"/>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25" name="Google Shape;225;p24"/>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26" name="Google Shape;226;p24"/>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27" name="Google Shape;227;p24"/>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28" name="Google Shape;228;p24"/>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29" name="Google Shape;229;p24"/>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30" name="Google Shape;230;p24"/>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31" name="Google Shape;231;p24"/>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32" name="Google Shape;232;p24" descr="http://www.ermicro.com/blog/wp-content/uploads/2011/01/op-amp_lfr_01.jpg"/>
          <p:cNvPicPr preferRelativeResize="0"/>
          <p:nvPr/>
        </p:nvPicPr>
        <p:blipFill rotWithShape="1">
          <a:blip r:embed="rId11">
            <a:alphaModFix/>
          </a:blip>
          <a:srcRect t="6751"/>
          <a:stretch/>
        </p:blipFill>
        <p:spPr>
          <a:xfrm>
            <a:off x="6231117" y="1244338"/>
            <a:ext cx="5361757" cy="43489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5"/>
          <p:cNvSpPr txBox="1">
            <a:spLocks noGrp="1"/>
          </p:cNvSpPr>
          <p:nvPr>
            <p:ph type="title"/>
          </p:nvPr>
        </p:nvSpPr>
        <p:spPr>
          <a:xfrm>
            <a:off x="1822950" y="989122"/>
            <a:ext cx="3865800" cy="567600"/>
          </a:xfrm>
          <a:prstGeom prst="rect">
            <a:avLst/>
          </a:prstGeom>
          <a:noFill/>
          <a:ln>
            <a:noFill/>
          </a:ln>
        </p:spPr>
        <p:txBody>
          <a:bodyPr spcFirstLastPara="1" wrap="square" lIns="0" tIns="13325" rIns="0" bIns="0" anchor="t" anchorCtr="0">
            <a:spAutoFit/>
          </a:bodyPr>
          <a:lstStyle/>
          <a:p>
            <a:pPr marL="12700" lvl="0" indent="0" algn="ctr" rtl="0">
              <a:lnSpc>
                <a:spcPct val="100000"/>
              </a:lnSpc>
              <a:spcBef>
                <a:spcPts val="0"/>
              </a:spcBef>
              <a:spcAft>
                <a:spcPts val="0"/>
              </a:spcAft>
              <a:buClr>
                <a:schemeClr val="lt2"/>
              </a:buClr>
              <a:buSzPts val="3600"/>
              <a:buFont typeface="Century Gothic"/>
              <a:buNone/>
            </a:pPr>
            <a:r>
              <a:rPr lang="en-US" sz="3600" b="1" dirty="0"/>
              <a:t>Components</a:t>
            </a:r>
            <a:endParaRPr dirty="0"/>
          </a:p>
        </p:txBody>
      </p:sp>
      <p:sp>
        <p:nvSpPr>
          <p:cNvPr id="238" name="Google Shape;238;p25"/>
          <p:cNvSpPr txBox="1"/>
          <p:nvPr/>
        </p:nvSpPr>
        <p:spPr>
          <a:xfrm>
            <a:off x="9145905" y="2618119"/>
            <a:ext cx="1784350" cy="336631"/>
          </a:xfrm>
          <a:prstGeom prst="rect">
            <a:avLst/>
          </a:prstGeom>
          <a:noFill/>
          <a:ln>
            <a:noFill/>
          </a:ln>
        </p:spPr>
        <p:txBody>
          <a:bodyPr spcFirstLastPara="1" wrap="square" lIns="0" tIns="89525" rIns="0" bIns="0" anchor="t" anchorCtr="0">
            <a:spAutoFit/>
          </a:bodyPr>
          <a:lstStyle/>
          <a:p>
            <a:pPr marL="15875" marR="0" lvl="0" indent="0" algn="l" rtl="0">
              <a:spcBef>
                <a:spcPts val="0"/>
              </a:spcBef>
              <a:spcAft>
                <a:spcPts val="0"/>
              </a:spcAft>
              <a:buNone/>
            </a:pPr>
            <a:endParaRPr sz="1600">
              <a:solidFill>
                <a:schemeClr val="lt1"/>
              </a:solidFill>
              <a:latin typeface="Century Gothic"/>
              <a:ea typeface="Century Gothic"/>
              <a:cs typeface="Century Gothic"/>
              <a:sym typeface="Century Gothic"/>
            </a:endParaRPr>
          </a:p>
        </p:txBody>
      </p:sp>
      <p:sp>
        <p:nvSpPr>
          <p:cNvPr id="239" name="Google Shape;239;p25"/>
          <p:cNvSpPr txBox="1"/>
          <p:nvPr/>
        </p:nvSpPr>
        <p:spPr>
          <a:xfrm>
            <a:off x="1475486" y="4173034"/>
            <a:ext cx="1796414" cy="335989"/>
          </a:xfrm>
          <a:prstGeom prst="rect">
            <a:avLst/>
          </a:prstGeom>
          <a:noFill/>
          <a:ln>
            <a:noFill/>
          </a:ln>
        </p:spPr>
        <p:txBody>
          <a:bodyPr spcFirstLastPara="1" wrap="square" lIns="0" tIns="88900" rIns="0" bIns="0" anchor="t" anchorCtr="0">
            <a:spAutoFit/>
          </a:bodyPr>
          <a:lstStyle/>
          <a:p>
            <a:pPr marL="15875" marR="0" lvl="0" indent="0" algn="just" rtl="0">
              <a:spcBef>
                <a:spcPts val="0"/>
              </a:spcBef>
              <a:spcAft>
                <a:spcPts val="0"/>
              </a:spcAft>
              <a:buNone/>
            </a:pPr>
            <a:endParaRPr sz="1600">
              <a:solidFill>
                <a:schemeClr val="lt1"/>
              </a:solidFill>
              <a:latin typeface="Century Gothic"/>
              <a:ea typeface="Century Gothic"/>
              <a:cs typeface="Century Gothic"/>
              <a:sym typeface="Century Gothic"/>
            </a:endParaRPr>
          </a:p>
        </p:txBody>
      </p:sp>
      <p:grpSp>
        <p:nvGrpSpPr>
          <p:cNvPr id="241" name="Google Shape;241;p25"/>
          <p:cNvGrpSpPr/>
          <p:nvPr/>
        </p:nvGrpSpPr>
        <p:grpSpPr>
          <a:xfrm>
            <a:off x="20289" y="68021"/>
            <a:ext cx="12116693" cy="6713779"/>
            <a:chOff x="-415846" y="-815071"/>
            <a:chExt cx="14109540" cy="7818002"/>
          </a:xfrm>
        </p:grpSpPr>
        <p:sp>
          <p:nvSpPr>
            <p:cNvPr id="242" name="Google Shape;242;p25"/>
            <p:cNvSpPr/>
            <p:nvPr/>
          </p:nvSpPr>
          <p:spPr>
            <a:xfrm>
              <a:off x="-415846" y="-805547"/>
              <a:ext cx="1164432" cy="2371725"/>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3" name="Google Shape;243;p25"/>
            <p:cNvSpPr/>
            <p:nvPr/>
          </p:nvSpPr>
          <p:spPr>
            <a:xfrm>
              <a:off x="-119403" y="4074513"/>
              <a:ext cx="219075" cy="657225"/>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4" name="Google Shape;244;p25"/>
            <p:cNvSpPr/>
            <p:nvPr/>
          </p:nvSpPr>
          <p:spPr>
            <a:xfrm>
              <a:off x="-368971" y="4486275"/>
              <a:ext cx="238125" cy="236219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5" name="Google Shape;245;p25"/>
            <p:cNvSpPr/>
            <p:nvPr/>
          </p:nvSpPr>
          <p:spPr>
            <a:xfrm>
              <a:off x="-187778" y="4857750"/>
              <a:ext cx="983239" cy="1990725"/>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6" name="Google Shape;246;p25"/>
            <p:cNvSpPr/>
            <p:nvPr/>
          </p:nvSpPr>
          <p:spPr>
            <a:xfrm>
              <a:off x="13029547" y="-815071"/>
              <a:ext cx="535559" cy="62865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7" name="Google Shape;247;p25"/>
            <p:cNvSpPr/>
            <p:nvPr/>
          </p:nvSpPr>
          <p:spPr>
            <a:xfrm>
              <a:off x="13188869" y="5707531"/>
              <a:ext cx="504825" cy="1295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8" name="Google Shape;248;p25"/>
            <p:cNvSpPr/>
            <p:nvPr/>
          </p:nvSpPr>
          <p:spPr>
            <a:xfrm>
              <a:off x="13288882" y="-805547"/>
              <a:ext cx="381000" cy="1724025"/>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49" name="Google Shape;249;p25"/>
            <p:cNvSpPr/>
            <p:nvPr/>
          </p:nvSpPr>
          <p:spPr>
            <a:xfrm>
              <a:off x="13093619" y="5021731"/>
              <a:ext cx="390525" cy="19812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sp>
        <p:nvSpPr>
          <p:cNvPr id="2" name="TextBox 1">
            <a:extLst>
              <a:ext uri="{FF2B5EF4-FFF2-40B4-BE49-F238E27FC236}">
                <a16:creationId xmlns:a16="http://schemas.microsoft.com/office/drawing/2014/main" id="{2A791ACE-35F2-2675-037C-A6EF1A867857}"/>
              </a:ext>
            </a:extLst>
          </p:cNvPr>
          <p:cNvSpPr txBox="1"/>
          <p:nvPr/>
        </p:nvSpPr>
        <p:spPr>
          <a:xfrm>
            <a:off x="2146300" y="1714501"/>
            <a:ext cx="4356100" cy="4062651"/>
          </a:xfrm>
          <a:prstGeom prst="rect">
            <a:avLst/>
          </a:prstGeom>
          <a:noFill/>
        </p:spPr>
        <p:txBody>
          <a:bodyPr wrap="square" rtlCol="0">
            <a:spAutoFit/>
          </a:bodyPr>
          <a:lstStyle/>
          <a:p>
            <a:pPr marL="457200" lvl="0" indent="-457200" algn="l" rtl="0">
              <a:spcBef>
                <a:spcPts val="0"/>
              </a:spcBef>
              <a:spcAft>
                <a:spcPts val="0"/>
              </a:spcAft>
              <a:buSzPts val="2800"/>
              <a:buFont typeface="Courier New" panose="02070309020205020404" pitchFamily="49" charset="0"/>
              <a:buChar char="o"/>
            </a:pPr>
            <a:r>
              <a:rPr lang="en-US" sz="2400" dirty="0">
                <a:latin typeface="Calibri"/>
                <a:ea typeface="Calibri"/>
                <a:cs typeface="Calibri"/>
                <a:sym typeface="Calibri"/>
              </a:rPr>
              <a:t>Arduino Uno(SDM)</a:t>
            </a:r>
            <a:endParaRPr lang="en-US" sz="2400" dirty="0"/>
          </a:p>
          <a:p>
            <a:pPr marL="457200" lvl="0" indent="-457200" algn="l" rtl="0">
              <a:spcBef>
                <a:spcPts val="0"/>
              </a:spcBef>
              <a:spcAft>
                <a:spcPts val="0"/>
              </a:spcAft>
              <a:buSzPts val="2800"/>
              <a:buFont typeface="Courier New" panose="02070309020205020404" pitchFamily="49" charset="0"/>
              <a:buChar char="o"/>
            </a:pPr>
            <a:r>
              <a:rPr lang="en-US" sz="2400" dirty="0">
                <a:latin typeface="Calibri"/>
                <a:ea typeface="Calibri"/>
                <a:cs typeface="Calibri"/>
                <a:sym typeface="Calibri"/>
              </a:rPr>
              <a:t>IR Sensor(5 array)</a:t>
            </a:r>
          </a:p>
          <a:p>
            <a:pPr marL="457200" lvl="0" indent="-457200" algn="l" rtl="0">
              <a:spcBef>
                <a:spcPts val="0"/>
              </a:spcBef>
              <a:spcAft>
                <a:spcPts val="0"/>
              </a:spcAft>
              <a:buSzPts val="2800"/>
              <a:buFont typeface="Courier New" panose="02070309020205020404" pitchFamily="49" charset="0"/>
              <a:buChar char="o"/>
            </a:pPr>
            <a:r>
              <a:rPr lang="en-US" sz="2400" dirty="0"/>
              <a:t> </a:t>
            </a:r>
            <a:r>
              <a:rPr lang="en-US" sz="2400" dirty="0">
                <a:latin typeface="Calibri"/>
                <a:ea typeface="Calibri"/>
                <a:cs typeface="Calibri"/>
                <a:sym typeface="Calibri"/>
              </a:rPr>
              <a:t>Gear Motor</a:t>
            </a:r>
          </a:p>
          <a:p>
            <a:pPr marL="457200" lvl="0" indent="-457200" algn="l" rtl="0">
              <a:spcBef>
                <a:spcPts val="0"/>
              </a:spcBef>
              <a:spcAft>
                <a:spcPts val="0"/>
              </a:spcAft>
              <a:buSzPts val="2800"/>
              <a:buFont typeface="Courier New" panose="02070309020205020404" pitchFamily="49" charset="0"/>
              <a:buChar char="o"/>
            </a:pPr>
            <a:r>
              <a:rPr lang="en-US" sz="2400" dirty="0">
                <a:latin typeface="Calibri"/>
                <a:ea typeface="Calibri"/>
                <a:cs typeface="Calibri"/>
                <a:sym typeface="Calibri"/>
              </a:rPr>
              <a:t>Motor Driver L298N</a:t>
            </a:r>
          </a:p>
          <a:p>
            <a:pPr marL="457200" lvl="0" indent="-457200" algn="l" rtl="0">
              <a:spcBef>
                <a:spcPts val="0"/>
              </a:spcBef>
              <a:spcAft>
                <a:spcPts val="0"/>
              </a:spcAft>
              <a:buSzPts val="2800"/>
              <a:buFont typeface="Courier New" panose="02070309020205020404" pitchFamily="49" charset="0"/>
              <a:buChar char="o"/>
            </a:pPr>
            <a:r>
              <a:rPr lang="en-US" sz="2400" dirty="0">
                <a:latin typeface="Calibri"/>
                <a:ea typeface="Calibri"/>
                <a:cs typeface="Calibri"/>
                <a:sym typeface="Calibri"/>
              </a:rPr>
              <a:t>Wheel</a:t>
            </a:r>
          </a:p>
          <a:p>
            <a:pPr marL="457200" lvl="0" indent="-457200" algn="l" rtl="0">
              <a:spcBef>
                <a:spcPts val="0"/>
              </a:spcBef>
              <a:spcAft>
                <a:spcPts val="0"/>
              </a:spcAft>
              <a:buSzPts val="2800"/>
              <a:buFont typeface="Courier New" panose="02070309020205020404" pitchFamily="49" charset="0"/>
              <a:buChar char="o"/>
            </a:pPr>
            <a:r>
              <a:rPr lang="en-US" sz="2400" dirty="0">
                <a:latin typeface="Calibri"/>
                <a:ea typeface="Calibri"/>
                <a:cs typeface="Calibri"/>
                <a:sym typeface="Calibri"/>
              </a:rPr>
              <a:t>Jumper wire set</a:t>
            </a:r>
          </a:p>
          <a:p>
            <a:pPr marL="457200" lvl="0" indent="-457200" algn="l" rtl="0">
              <a:spcBef>
                <a:spcPts val="0"/>
              </a:spcBef>
              <a:spcAft>
                <a:spcPts val="0"/>
              </a:spcAft>
              <a:buSzPts val="2800"/>
              <a:buFont typeface="Courier New" panose="02070309020205020404" pitchFamily="49" charset="0"/>
              <a:buChar char="o"/>
            </a:pPr>
            <a:r>
              <a:rPr lang="en-US" sz="2400" dirty="0">
                <a:latin typeface="Calibri"/>
                <a:ea typeface="Calibri"/>
                <a:cs typeface="Calibri"/>
                <a:sym typeface="Calibri"/>
              </a:rPr>
              <a:t>4s lithium-ion Battery</a:t>
            </a:r>
          </a:p>
          <a:p>
            <a:pPr marL="457200" lvl="0" indent="-457200" algn="l" rtl="0">
              <a:spcBef>
                <a:spcPts val="0"/>
              </a:spcBef>
              <a:spcAft>
                <a:spcPts val="0"/>
              </a:spcAft>
              <a:buSzPts val="2800"/>
              <a:buFont typeface="Courier New" panose="02070309020205020404" pitchFamily="49" charset="0"/>
              <a:buChar char="o"/>
            </a:pPr>
            <a:r>
              <a:rPr lang="en-US" sz="2400" dirty="0">
                <a:latin typeface="Calibri"/>
                <a:ea typeface="Calibri"/>
                <a:cs typeface="Calibri"/>
                <a:sym typeface="Calibri"/>
              </a:rPr>
              <a:t>Robot chassis(acrylic sheet)</a:t>
            </a:r>
          </a:p>
          <a:p>
            <a:pPr marL="457200" lvl="0" indent="-457200" algn="l" rtl="0">
              <a:spcBef>
                <a:spcPts val="0"/>
              </a:spcBef>
              <a:spcAft>
                <a:spcPts val="0"/>
              </a:spcAft>
              <a:buSzPts val="2800"/>
              <a:buFont typeface="Courier New" panose="02070309020205020404" pitchFamily="49" charset="0"/>
              <a:buChar char="o"/>
            </a:pPr>
            <a:r>
              <a:rPr lang="en-US" sz="2400" dirty="0">
                <a:latin typeface="Calibri"/>
                <a:ea typeface="Calibri"/>
                <a:cs typeface="Calibri"/>
                <a:sym typeface="Calibri"/>
              </a:rPr>
              <a:t>Screw Nut</a:t>
            </a:r>
            <a:endParaRPr lang="en-US" sz="2400" dirty="0"/>
          </a:p>
          <a:p>
            <a:pPr marL="457200" lvl="0" indent="-457200" algn="l" rtl="0">
              <a:spcBef>
                <a:spcPts val="0"/>
              </a:spcBef>
              <a:spcAft>
                <a:spcPts val="0"/>
              </a:spcAft>
              <a:buSzPts val="2800"/>
              <a:buFont typeface="Courier New" panose="02070309020205020404" pitchFamily="49" charset="0"/>
              <a:buChar char="o"/>
            </a:pPr>
            <a:r>
              <a:rPr lang="en-US" sz="2400" dirty="0">
                <a:latin typeface="Calibri"/>
                <a:ea typeface="Calibri"/>
                <a:cs typeface="Calibri"/>
                <a:sym typeface="Calibri"/>
              </a:rPr>
              <a:t>LFR Chassis</a:t>
            </a:r>
            <a:endParaRPr lang="en-US" sz="2400" dirty="0"/>
          </a:p>
          <a:p>
            <a:pPr marL="285750" indent="-285750">
              <a:buClr>
                <a:schemeClr val="tx1"/>
              </a:buClr>
              <a:buFont typeface="Courier New" panose="02070309020205020404" pitchFamily="49" charset="0"/>
              <a:buChar char="o"/>
            </a:pPr>
            <a:endParaRPr lang="en-SG" dirty="0"/>
          </a:p>
        </p:txBody>
      </p:sp>
      <p:pic>
        <p:nvPicPr>
          <p:cNvPr id="3076" name="Picture 4" descr="Industry robot icons Royalty Free Vector Image">
            <a:extLst>
              <a:ext uri="{FF2B5EF4-FFF2-40B4-BE49-F238E27FC236}">
                <a16:creationId xmlns:a16="http://schemas.microsoft.com/office/drawing/2014/main" id="{59501209-34F3-62AE-00D9-7CF56CC7DD13}"/>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b="12409"/>
          <a:stretch/>
        </p:blipFill>
        <p:spPr bwMode="auto">
          <a:xfrm>
            <a:off x="6404569" y="888533"/>
            <a:ext cx="4888594" cy="46613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6"/>
          <p:cNvSpPr/>
          <p:nvPr/>
        </p:nvSpPr>
        <p:spPr>
          <a:xfrm>
            <a:off x="1691981" y="1851330"/>
            <a:ext cx="5012678" cy="52322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rgbClr val="000000"/>
              </a:buClr>
              <a:buFont typeface="Arial"/>
              <a:buNone/>
            </a:pPr>
            <a:r>
              <a:rPr lang="en-US" sz="3600" b="1" dirty="0">
                <a:latin typeface="+mj-lt"/>
                <a:ea typeface="Century Gothic"/>
                <a:cs typeface="Century Gothic"/>
                <a:sym typeface="Century Gothic"/>
              </a:rPr>
              <a:t>Arduino UNO</a:t>
            </a:r>
            <a:endParaRPr sz="2200" dirty="0">
              <a:latin typeface="+mj-lt"/>
            </a:endParaRPr>
          </a:p>
        </p:txBody>
      </p:sp>
      <p:sp>
        <p:nvSpPr>
          <p:cNvPr id="257" name="Google Shape;257;p26"/>
          <p:cNvSpPr/>
          <p:nvPr/>
        </p:nvSpPr>
        <p:spPr>
          <a:xfrm>
            <a:off x="680220" y="2647812"/>
            <a:ext cx="7036200" cy="1872274"/>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n-US" sz="2000" b="1" dirty="0">
                <a:latin typeface="Calibri"/>
                <a:ea typeface="Calibri"/>
                <a:cs typeface="Calibri"/>
                <a:sym typeface="Calibri"/>
              </a:rPr>
              <a:t>Arduino</a:t>
            </a:r>
            <a:r>
              <a:rPr lang="en-US" sz="2000" dirty="0">
                <a:latin typeface="Calibri"/>
                <a:ea typeface="Calibri"/>
                <a:cs typeface="Calibri"/>
                <a:sym typeface="Calibri"/>
              </a:rPr>
              <a:t> is an open-source computer hardware and software company, project and user community that designs and manufactures microcontroller-based kits for building digital devices and  interactive objects that can sense and control objects in the physical world.</a:t>
            </a:r>
            <a:endParaRPr sz="1600" dirty="0"/>
          </a:p>
        </p:txBody>
      </p:sp>
      <p:sp>
        <p:nvSpPr>
          <p:cNvPr id="258" name="Google Shape;258;p26"/>
          <p:cNvSpPr/>
          <p:nvPr/>
        </p:nvSpPr>
        <p:spPr>
          <a:xfrm>
            <a:off x="20289" y="76200"/>
            <a:ext cx="999966" cy="203674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59" name="Google Shape;259;p26"/>
          <p:cNvSpPr/>
          <p:nvPr/>
        </p:nvSpPr>
        <p:spPr>
          <a:xfrm>
            <a:off x="48256" y="3995752"/>
            <a:ext cx="188133" cy="564398"/>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60" name="Google Shape;260;p26"/>
          <p:cNvSpPr/>
          <p:nvPr/>
        </p:nvSpPr>
        <p:spPr>
          <a:xfrm>
            <a:off x="60543" y="4620599"/>
            <a:ext cx="204492" cy="2028559"/>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61" name="Google Shape;261;p26"/>
          <p:cNvSpPr/>
          <p:nvPr/>
        </p:nvSpPr>
        <p:spPr>
          <a:xfrm>
            <a:off x="216144" y="4939607"/>
            <a:ext cx="844365" cy="1709553"/>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62" name="Google Shape;262;p26"/>
          <p:cNvSpPr/>
          <p:nvPr/>
        </p:nvSpPr>
        <p:spPr>
          <a:xfrm>
            <a:off x="11566640" y="68021"/>
            <a:ext cx="459916" cy="539859"/>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63" name="Google Shape;263;p26"/>
          <p:cNvSpPr/>
          <p:nvPr/>
        </p:nvSpPr>
        <p:spPr>
          <a:xfrm>
            <a:off x="11703459" y="5669364"/>
            <a:ext cx="433523" cy="1112436"/>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64" name="Google Shape;264;p26"/>
          <p:cNvSpPr/>
          <p:nvPr/>
        </p:nvSpPr>
        <p:spPr>
          <a:xfrm>
            <a:off x="11789346" y="76200"/>
            <a:ext cx="327187" cy="1480522"/>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65" name="Google Shape;265;p26"/>
          <p:cNvSpPr/>
          <p:nvPr/>
        </p:nvSpPr>
        <p:spPr>
          <a:xfrm>
            <a:off x="11621662" y="5080427"/>
            <a:ext cx="335367" cy="1701373"/>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66" name="Google Shape;266;p26" descr="Arduino_Uno_-_R3.jpg"/>
          <p:cNvPicPr preferRelativeResize="0"/>
          <p:nvPr/>
        </p:nvPicPr>
        <p:blipFill rotWithShape="1">
          <a:blip r:embed="rId11">
            <a:alphaModFix/>
          </a:blip>
          <a:srcRect/>
          <a:stretch/>
        </p:blipFill>
        <p:spPr>
          <a:xfrm>
            <a:off x="7763583" y="1439690"/>
            <a:ext cx="3978600" cy="3978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27"/>
          <p:cNvSpPr/>
          <p:nvPr/>
        </p:nvSpPr>
        <p:spPr>
          <a:xfrm>
            <a:off x="1656001" y="1704124"/>
            <a:ext cx="4974578" cy="52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600" b="1" dirty="0">
                <a:latin typeface="+mj-lt"/>
                <a:ea typeface="Century Gothic"/>
                <a:cs typeface="Century Gothic"/>
                <a:sym typeface="Century Gothic"/>
              </a:rPr>
              <a:t>5 Array IR Sensor</a:t>
            </a:r>
            <a:endParaRPr sz="2400" dirty="0">
              <a:latin typeface="+mj-lt"/>
            </a:endParaRPr>
          </a:p>
        </p:txBody>
      </p:sp>
      <p:sp>
        <p:nvSpPr>
          <p:cNvPr id="272" name="Google Shape;272;p27"/>
          <p:cNvSpPr/>
          <p:nvPr/>
        </p:nvSpPr>
        <p:spPr>
          <a:xfrm>
            <a:off x="20289" y="76200"/>
            <a:ext cx="999900" cy="203670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73" name="Google Shape;273;p27"/>
          <p:cNvSpPr/>
          <p:nvPr/>
        </p:nvSpPr>
        <p:spPr>
          <a:xfrm>
            <a:off x="48256" y="3995752"/>
            <a:ext cx="188100" cy="56430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74" name="Google Shape;274;p27"/>
          <p:cNvSpPr/>
          <p:nvPr/>
        </p:nvSpPr>
        <p:spPr>
          <a:xfrm>
            <a:off x="60543" y="4620599"/>
            <a:ext cx="204600" cy="2028600"/>
          </a:xfrm>
          <a:prstGeom prst="rect">
            <a:avLst/>
          </a:prstGeom>
          <a:blipFill rotWithShape="1">
            <a:blip r:embed="rId5">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75" name="Google Shape;275;p27"/>
          <p:cNvSpPr/>
          <p:nvPr/>
        </p:nvSpPr>
        <p:spPr>
          <a:xfrm>
            <a:off x="216144" y="4939607"/>
            <a:ext cx="844500" cy="1709700"/>
          </a:xfrm>
          <a:prstGeom prst="rect">
            <a:avLst/>
          </a:prstGeom>
          <a:blipFill rotWithShape="1">
            <a:blip r:embed="rId6">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76" name="Google Shape;276;p27"/>
          <p:cNvSpPr/>
          <p:nvPr/>
        </p:nvSpPr>
        <p:spPr>
          <a:xfrm>
            <a:off x="11566640" y="68021"/>
            <a:ext cx="459900" cy="540000"/>
          </a:xfrm>
          <a:prstGeom prst="rect">
            <a:avLst/>
          </a:prstGeom>
          <a:blipFill rotWithShape="1">
            <a:blip r:embed="rId7">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77" name="Google Shape;277;p27"/>
          <p:cNvSpPr/>
          <p:nvPr/>
        </p:nvSpPr>
        <p:spPr>
          <a:xfrm>
            <a:off x="11703459" y="5669364"/>
            <a:ext cx="433500" cy="1112400"/>
          </a:xfrm>
          <a:prstGeom prst="rect">
            <a:avLst/>
          </a:prstGeom>
          <a:blipFill rotWithShape="1">
            <a:blip r:embed="rId8">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78" name="Google Shape;278;p27"/>
          <p:cNvSpPr/>
          <p:nvPr/>
        </p:nvSpPr>
        <p:spPr>
          <a:xfrm>
            <a:off x="11789346" y="76200"/>
            <a:ext cx="327300" cy="1480500"/>
          </a:xfrm>
          <a:prstGeom prst="rect">
            <a:avLst/>
          </a:prstGeom>
          <a:blipFill rotWithShape="1">
            <a:blip r:embed="rId9">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279" name="Google Shape;279;p27"/>
          <p:cNvSpPr/>
          <p:nvPr/>
        </p:nvSpPr>
        <p:spPr>
          <a:xfrm>
            <a:off x="11621662" y="5080427"/>
            <a:ext cx="335400" cy="1701300"/>
          </a:xfrm>
          <a:prstGeom prst="rect">
            <a:avLst/>
          </a:prstGeom>
          <a:blipFill rotWithShape="1">
            <a:blip r:embed="rId10">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lt1"/>
              </a:solidFill>
              <a:latin typeface="Century Gothic"/>
              <a:ea typeface="Century Gothic"/>
              <a:cs typeface="Century Gothic"/>
              <a:sym typeface="Century Gothic"/>
            </a:endParaRPr>
          </a:p>
        </p:txBody>
      </p:sp>
      <p:pic>
        <p:nvPicPr>
          <p:cNvPr id="280" name="Google Shape;280;p27"/>
          <p:cNvPicPr preferRelativeResize="0"/>
          <p:nvPr/>
        </p:nvPicPr>
        <p:blipFill>
          <a:blip r:embed="rId11">
            <a:alphaModFix/>
          </a:blip>
          <a:stretch>
            <a:fillRect/>
          </a:stretch>
        </p:blipFill>
        <p:spPr>
          <a:xfrm>
            <a:off x="7784950" y="1444449"/>
            <a:ext cx="4172099" cy="4224925"/>
          </a:xfrm>
          <a:prstGeom prst="rect">
            <a:avLst/>
          </a:prstGeom>
          <a:noFill/>
          <a:ln>
            <a:noFill/>
          </a:ln>
        </p:spPr>
      </p:pic>
      <p:sp>
        <p:nvSpPr>
          <p:cNvPr id="281" name="Google Shape;281;p27"/>
          <p:cNvSpPr txBox="1"/>
          <p:nvPr/>
        </p:nvSpPr>
        <p:spPr>
          <a:xfrm>
            <a:off x="1103561" y="2413352"/>
            <a:ext cx="6305700" cy="2031295"/>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dirty="0"/>
              <a:t>A 5 IR sensor used with TCRT5000 has a compact construction where the emitting-light source and the detector are arranged in the same direction to sense the presence of an object by using the reflective IR-beam from the object. The operating wavelength is </a:t>
            </a:r>
            <a:r>
              <a:rPr lang="en-US" sz="2000" dirty="0" err="1"/>
              <a:t>approx</a:t>
            </a:r>
            <a:r>
              <a:rPr lang="en-US" sz="2000" dirty="0"/>
              <a:t> 5 cm. The detector consists of a phototransistor.</a:t>
            </a:r>
            <a:endParaRPr dirty="0"/>
          </a:p>
        </p:txBody>
      </p:sp>
    </p:spTree>
  </p:cSld>
  <p:clrMapOvr>
    <a:masterClrMapping/>
  </p:clrMapOvr>
  <mc:AlternateContent xmlns:mc="http://schemas.openxmlformats.org/markup-compatibility/2006" xmlns:p14="http://schemas.microsoft.com/office/powerpoint/2010/main">
    <mc:Choice Requires="p14">
      <p:transition spd="slow" p14:dur="9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97</TotalTime>
  <Words>791</Words>
  <Application>Microsoft Office PowerPoint</Application>
  <PresentationFormat>Widescreen</PresentationFormat>
  <Paragraphs>109</Paragraphs>
  <Slides>20</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Courier New</vt:lpstr>
      <vt:lpstr>Calibri Light</vt:lpstr>
      <vt:lpstr>Arial</vt:lpstr>
      <vt:lpstr>Maven Pro</vt:lpstr>
      <vt:lpstr>Calibri</vt:lpstr>
      <vt:lpstr>Century Gothic</vt:lpstr>
      <vt:lpstr>Office Theme</vt:lpstr>
      <vt:lpstr>PowerPoint Presentation</vt:lpstr>
      <vt:lpstr>PowerPoint Presentation</vt:lpstr>
      <vt:lpstr>Presentation Outline</vt:lpstr>
      <vt:lpstr>Introduction</vt:lpstr>
      <vt:lpstr>Line Following Robot</vt:lpstr>
      <vt:lpstr>Line Following Robot</vt:lpstr>
      <vt:lpstr>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mahmudebnezaman@hotmail.com</cp:lastModifiedBy>
  <cp:revision>5</cp:revision>
  <dcterms:modified xsi:type="dcterms:W3CDTF">2023-06-15T09:48:00Z</dcterms:modified>
</cp:coreProperties>
</file>